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4CF6EA-EF5C-4BA1-9CA7-FE2B47F20D9B}">
  <a:tblStyle styleId="{5C4CF6EA-EF5C-4BA1-9CA7-FE2B47F20D9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aleway-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b3bf5cd0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6b3bf5cd08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b3bf5cd08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6b3bf5cd08_2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6b3bf5cd0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6b3bf5cd08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b3bf5cd08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6b3bf5cd08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b3bf5cd08_2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36b3bf5cd08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b3bf5cd08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6b3bf5cd08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b3bf5cd08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6b3bf5cd08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b3bf5cd08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6b3bf5cd08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b3bf5cd08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6b3bf5cd08_2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b3bf5cd08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6b3bf5cd08_2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b3bf5cd08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6b3bf5cd08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4"/>
          <p:cNvSpPr txBox="1"/>
          <p:nvPr>
            <p:ph type="ctrTitle"/>
          </p:nvPr>
        </p:nvSpPr>
        <p:spPr>
          <a:xfrm>
            <a:off x="2371725" y="630225"/>
            <a:ext cx="6331500" cy="154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61" name="Shape 61"/>
        <p:cNvGrpSpPr/>
        <p:nvPr/>
      </p:nvGrpSpPr>
      <p:grpSpPr>
        <a:xfrm>
          <a:off x="0" y="0"/>
          <a:ext cx="0" cy="0"/>
          <a:chOff x="0" y="0"/>
          <a:chExt cx="0" cy="0"/>
        </a:xfrm>
      </p:grpSpPr>
      <p:cxnSp>
        <p:nvCxnSpPr>
          <p:cNvPr id="62" name="Google Shape;62;p1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63" name="Google Shape;63;p15"/>
          <p:cNvSpPr txBox="1"/>
          <p:nvPr>
            <p:ph type="title"/>
          </p:nvPr>
        </p:nvSpPr>
        <p:spPr>
          <a:xfrm>
            <a:off x="283103" y="712141"/>
            <a:ext cx="6244200" cy="38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4" name="Google Shape;64;p1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1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 name="Google Shape;67;p16"/>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8" name="Google Shape;68;p16"/>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69" name="Google Shape;69;p16"/>
          <p:cNvSpPr txBox="1"/>
          <p:nvPr>
            <p:ph idx="1" type="subTitle"/>
          </p:nvPr>
        </p:nvSpPr>
        <p:spPr>
          <a:xfrm>
            <a:off x="265500" y="273537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0" name="Google Shape;70;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71" name="Google Shape;71;p1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4" name="Google Shape;74;p1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7" name="Shape 77"/>
        <p:cNvGrpSpPr/>
        <p:nvPr/>
      </p:nvGrpSpPr>
      <p:grpSpPr>
        <a:xfrm>
          <a:off x="0" y="0"/>
          <a:ext cx="0" cy="0"/>
          <a:chOff x="0" y="0"/>
          <a:chExt cx="0" cy="0"/>
        </a:xfrm>
      </p:grpSpPr>
      <p:cxnSp>
        <p:nvCxnSpPr>
          <p:cNvPr id="78" name="Google Shape;78;p19"/>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79" name="Google Shape;79;p19"/>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80" name="Google Shape;80;p19"/>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81" name="Google Shape;81;p1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cxnSp>
        <p:nvCxnSpPr>
          <p:cNvPr id="83" name="Google Shape;83;p20"/>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84" name="Google Shape;84;p20"/>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85" name="Google Shape;85;p2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6" name="Google Shape;86;p20"/>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7" name="Google Shape;87;p20"/>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8" name="Google Shape;88;p2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cxnSp>
        <p:nvCxnSpPr>
          <p:cNvPr id="90" name="Google Shape;90;p21"/>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91" name="Google Shape;91;p21"/>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92" name="Google Shape;92;p2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3" name="Google Shape;93;p2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4" name="Google Shape;94;p21"/>
          <p:cNvSpPr txBox="1"/>
          <p:nvPr>
            <p:ph idx="1" type="body"/>
          </p:nvPr>
        </p:nvSpPr>
        <p:spPr>
          <a:xfrm>
            <a:off x="2400303"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5" name="Google Shape;95;p21"/>
          <p:cNvSpPr txBox="1"/>
          <p:nvPr>
            <p:ph idx="2" type="body"/>
          </p:nvPr>
        </p:nvSpPr>
        <p:spPr>
          <a:xfrm>
            <a:off x="5650572" y="1602675"/>
            <a:ext cx="3071400" cy="3002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6" name="Google Shape;96;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cxnSp>
        <p:nvCxnSpPr>
          <p:cNvPr id="98" name="Google Shape;98;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99" name="Google Shape;99;p22"/>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 name="Google Shape;100;p22"/>
          <p:cNvSpPr txBox="1"/>
          <p:nvPr>
            <p:ph idx="1" type="body"/>
          </p:nvPr>
        </p:nvSpPr>
        <p:spPr>
          <a:xfrm>
            <a:off x="319500" y="1846804"/>
            <a:ext cx="2808000" cy="2806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1" name="Google Shape;101;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cxnSp>
        <p:nvCxnSpPr>
          <p:cNvPr id="103" name="Google Shape;103;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4" name="Google Shape;104;p2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5" name="Google Shape;105;p23"/>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6" name="Google Shape;106;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cxnSp>
        <p:nvCxnSpPr>
          <p:cNvPr id="108" name="Google Shape;108;p2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9" name="Google Shape;109;p24"/>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10" name="Google Shape;110;p24"/>
          <p:cNvSpPr txBox="1"/>
          <p:nvPr>
            <p:ph hasCustomPrompt="1" type="title"/>
          </p:nvPr>
        </p:nvSpPr>
        <p:spPr>
          <a:xfrm>
            <a:off x="853950" y="1304850"/>
            <a:ext cx="74361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11" name="Google Shape;111;p24"/>
          <p:cNvSpPr txBox="1"/>
          <p:nvPr>
            <p:ph idx="1" type="body"/>
          </p:nvPr>
        </p:nvSpPr>
        <p:spPr>
          <a:xfrm>
            <a:off x="853950" y="2919450"/>
            <a:ext cx="74361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2" name="Google Shape;112;p2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113" name="Shape 113"/>
        <p:cNvGrpSpPr/>
        <p:nvPr/>
      </p:nvGrpSpPr>
      <p:grpSpPr>
        <a:xfrm>
          <a:off x="0" y="0"/>
          <a:ext cx="0" cy="0"/>
          <a:chOff x="0" y="0"/>
          <a:chExt cx="0" cy="0"/>
        </a:xfrm>
      </p:grpSpPr>
      <p:sp>
        <p:nvSpPr>
          <p:cNvPr id="114" name="Google Shape;114;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2pPr>
            <a:lvl3pPr lvl="2"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3pPr>
            <a:lvl4pPr lvl="3"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4pPr>
            <a:lvl5pPr lvl="4"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5pPr>
            <a:lvl6pPr lvl="5"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6pPr>
            <a:lvl7pPr lvl="6"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7pPr>
            <a:lvl8pPr lvl="7"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8pPr>
            <a:lvl9pPr lvl="8" marR="0" algn="l">
              <a:lnSpc>
                <a:spcPct val="10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algn="l">
              <a:lnSpc>
                <a:spcPct val="115000"/>
              </a:lnSpc>
              <a:spcBef>
                <a:spcPts val="160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algn="l">
              <a:lnSpc>
                <a:spcPct val="115000"/>
              </a:lnSpc>
              <a:spcBef>
                <a:spcPts val="1600"/>
              </a:spcBef>
              <a:spcAft>
                <a:spcPts val="160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6"/>
          <p:cNvSpPr txBox="1"/>
          <p:nvPr>
            <p:ph type="ctrTitle"/>
          </p:nvPr>
        </p:nvSpPr>
        <p:spPr>
          <a:xfrm>
            <a:off x="220200" y="630225"/>
            <a:ext cx="8483100" cy="15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GB"/>
              <a:t>Making Presentations That Stick</a:t>
            </a:r>
            <a:endParaRPr/>
          </a:p>
        </p:txBody>
      </p:sp>
      <p:sp>
        <p:nvSpPr>
          <p:cNvPr id="124" name="Google Shape;124;p26"/>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GB" sz="2400"/>
              <a:t>A guide by Chip Heath &amp; Dan Heath</a:t>
            </a:r>
            <a:endParaRPr b="1" sz="2400"/>
          </a:p>
        </p:txBody>
      </p:sp>
      <p:pic>
        <p:nvPicPr>
          <p:cNvPr descr="Omni channel technology of online retail business. (Provided by Getty Images)" id="125" name="Google Shape;125;p26"/>
          <p:cNvPicPr preferRelativeResize="0"/>
          <p:nvPr/>
        </p:nvPicPr>
        <p:blipFill rotWithShape="1">
          <a:blip r:embed="rId3">
            <a:alphaModFix/>
          </a:blip>
          <a:srcRect b="0" l="0" r="0" t="0"/>
          <a:stretch/>
        </p:blipFill>
        <p:spPr>
          <a:xfrm>
            <a:off x="27613" y="0"/>
            <a:ext cx="9088773" cy="5143500"/>
          </a:xfrm>
          <a:prstGeom prst="rect">
            <a:avLst/>
          </a:prstGeom>
          <a:noFill/>
          <a:ln>
            <a:noFill/>
          </a:ln>
        </p:spPr>
      </p:pic>
      <p:pic>
        <p:nvPicPr>
          <p:cNvPr descr="Omni channel technology of online retail business. (Provided by Getty Images)" id="126" name="Google Shape;126;p26"/>
          <p:cNvPicPr preferRelativeResize="0"/>
          <p:nvPr/>
        </p:nvPicPr>
        <p:blipFill rotWithShape="1">
          <a:blip r:embed="rId4">
            <a:alphaModFix/>
          </a:blip>
          <a:srcRect b="0" l="0" r="0" t="0"/>
          <a:stretch/>
        </p:blipFill>
        <p:spPr>
          <a:xfrm>
            <a:off x="716258" y="0"/>
            <a:ext cx="7711483" cy="5143499"/>
          </a:xfrm>
          <a:prstGeom prst="rect">
            <a:avLst/>
          </a:prstGeom>
          <a:noFill/>
          <a:ln>
            <a:noFill/>
          </a:ln>
        </p:spPr>
      </p:pic>
      <p:pic>
        <p:nvPicPr>
          <p:cNvPr descr="Omni channel technology of online retail business. (Provided by Getty Images)" id="127" name="Google Shape;127;p26"/>
          <p:cNvPicPr preferRelativeResize="0"/>
          <p:nvPr/>
        </p:nvPicPr>
        <p:blipFill rotWithShape="1">
          <a:blip r:embed="rId3">
            <a:alphaModFix/>
          </a:blip>
          <a:srcRect b="0" l="0" r="0" t="0"/>
          <a:stretch/>
        </p:blipFill>
        <p:spPr>
          <a:xfrm>
            <a:off x="27613" y="0"/>
            <a:ext cx="9088773" cy="5143500"/>
          </a:xfrm>
          <a:prstGeom prst="rect">
            <a:avLst/>
          </a:prstGeom>
          <a:noFill/>
          <a:ln>
            <a:noFill/>
          </a:ln>
        </p:spPr>
      </p:pic>
      <p:sp>
        <p:nvSpPr>
          <p:cNvPr id="128" name="Google Shape;128;p26"/>
          <p:cNvSpPr txBox="1"/>
          <p:nvPr/>
        </p:nvSpPr>
        <p:spPr>
          <a:xfrm>
            <a:off x="1596525" y="322450"/>
            <a:ext cx="453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p:txBody>
      </p:sp>
      <p:sp>
        <p:nvSpPr>
          <p:cNvPr id="129" name="Google Shape;129;p26"/>
          <p:cNvSpPr txBox="1"/>
          <p:nvPr/>
        </p:nvSpPr>
        <p:spPr>
          <a:xfrm>
            <a:off x="2052675" y="78650"/>
            <a:ext cx="4530000" cy="492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1" i="1" lang="en-GB" sz="2000" u="none" cap="none" strike="noStrike">
                <a:solidFill>
                  <a:schemeClr val="dk2"/>
                </a:solidFill>
                <a:latin typeface="Lato"/>
                <a:ea typeface="Lato"/>
                <a:cs typeface="Lato"/>
                <a:sym typeface="Lato"/>
              </a:rPr>
              <a:t>Data Engineering Project</a:t>
            </a:r>
            <a:endParaRPr b="1" i="1" sz="2000" u="none" cap="none" strike="noStrike">
              <a:solidFill>
                <a:schemeClr val="dk2"/>
              </a:solidFill>
              <a:latin typeface="Lato"/>
              <a:ea typeface="Lato"/>
              <a:cs typeface="Lato"/>
              <a:sym typeface="Lato"/>
            </a:endParaRPr>
          </a:p>
        </p:txBody>
      </p:sp>
      <p:sp>
        <p:nvSpPr>
          <p:cNvPr id="130" name="Google Shape;130;p26"/>
          <p:cNvSpPr txBox="1"/>
          <p:nvPr/>
        </p:nvSpPr>
        <p:spPr>
          <a:xfrm>
            <a:off x="1698750" y="540350"/>
            <a:ext cx="6957300" cy="83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rPr b="1" i="1" lang="en-GB" sz="2000" u="none" cap="none" strike="noStrike">
                <a:solidFill>
                  <a:schemeClr val="dk2"/>
                </a:solidFill>
                <a:latin typeface="Lato"/>
                <a:ea typeface="Lato"/>
                <a:cs typeface="Lato"/>
                <a:sym typeface="Lato"/>
              </a:rPr>
              <a:t>Building a Real-Time Retail Transaction Pipeline Using</a:t>
            </a:r>
            <a:endParaRPr b="1" i="1" sz="20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rPr b="1" i="1" lang="en-GB" sz="2000" u="none" cap="none" strike="noStrike">
                <a:solidFill>
                  <a:schemeClr val="dk2"/>
                </a:solidFill>
                <a:latin typeface="Lato"/>
                <a:ea typeface="Lato"/>
                <a:cs typeface="Lato"/>
                <a:sym typeface="Lato"/>
              </a:rPr>
              <a:t>Kafka, Spark, and MongoDB</a:t>
            </a:r>
            <a:endParaRPr b="1" i="1" sz="20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p:txBody>
      </p:sp>
      <p:sp>
        <p:nvSpPr>
          <p:cNvPr id="131" name="Google Shape;131;p26"/>
          <p:cNvSpPr txBox="1"/>
          <p:nvPr/>
        </p:nvSpPr>
        <p:spPr>
          <a:xfrm>
            <a:off x="4376350" y="4480150"/>
            <a:ext cx="4767600" cy="58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dk2"/>
                </a:solidFill>
                <a:latin typeface="Lato"/>
                <a:ea typeface="Lato"/>
                <a:cs typeface="Lato"/>
                <a:sym typeface="Lato"/>
              </a:rPr>
              <a:t>Data Engineering Consultant:  Samuel Emokpae</a:t>
            </a:r>
            <a:endParaRPr b="1" i="0" sz="17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5"/>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
        <p:nvSpPr>
          <p:cNvPr id="223" name="Google Shape;223;p35"/>
          <p:cNvSpPr txBox="1"/>
          <p:nvPr/>
        </p:nvSpPr>
        <p:spPr>
          <a:xfrm>
            <a:off x="0" y="0"/>
            <a:ext cx="4489450" cy="5144135"/>
          </a:xfrm>
          <a:prstGeom prst="rect">
            <a:avLst/>
          </a:prstGeom>
          <a:solidFill>
            <a:srgbClr val="2AA1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GB" sz="1400" u="none" cap="none" strike="noStrike">
                <a:solidFill>
                  <a:schemeClr val="lt1"/>
                </a:solidFill>
                <a:latin typeface="Arial"/>
                <a:ea typeface="Arial"/>
                <a:cs typeface="Arial"/>
                <a:sym typeface="Arial"/>
              </a:rPr>
              <a:t>Conclusion</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i="0" lang="en-GB" sz="1400" u="none" cap="none" strike="noStrike">
                <a:solidFill>
                  <a:schemeClr val="lt1"/>
                </a:solidFill>
                <a:latin typeface="Arial"/>
                <a:ea typeface="Arial"/>
                <a:cs typeface="Arial"/>
                <a:sym typeface="Arial"/>
              </a:rPr>
              <a:t>Project Benefits To the Company</a:t>
            </a:r>
            <a:endParaRPr b="0" i="0" sz="1400" u="none" cap="none" strike="noStrike">
              <a:solidFill>
                <a:schemeClr val="lt1"/>
              </a:solidFill>
              <a:highlight>
                <a:srgbClr val="0000FF"/>
              </a:highlight>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highlight>
                <a:srgbClr val="0000FF"/>
              </a:highlight>
              <a:latin typeface="Arial"/>
              <a:ea typeface="Arial"/>
              <a:cs typeface="Arial"/>
              <a:sym typeface="Arial"/>
            </a:endParaRPr>
          </a:p>
        </p:txBody>
      </p:sp>
      <p:sp>
        <p:nvSpPr>
          <p:cNvPr id="224" name="Google Shape;224;p35"/>
          <p:cNvSpPr txBox="1"/>
          <p:nvPr/>
        </p:nvSpPr>
        <p:spPr>
          <a:xfrm>
            <a:off x="105410" y="920115"/>
            <a:ext cx="4290060" cy="410083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1" i="1" lang="en-GB" sz="1200" u="none" cap="none" strike="noStrike">
                <a:solidFill>
                  <a:schemeClr val="lt1"/>
                </a:solidFill>
                <a:latin typeface="Arial"/>
                <a:ea typeface="Arial"/>
                <a:cs typeface="Arial"/>
                <a:sym typeface="Arial"/>
              </a:rPr>
              <a:t>Real-Time Data Ingestion: Developed a robust pipeline that continuously collects and streams data from API using Kafka, ensuring minimal latency in data availability.</a:t>
            </a:r>
            <a:endParaRPr b="1" i="1"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lt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1" i="1" lang="en-GB" sz="1200" u="none" cap="none" strike="noStrike">
                <a:solidFill>
                  <a:schemeClr val="lt1"/>
                </a:solidFill>
                <a:latin typeface="Arial"/>
                <a:ea typeface="Arial"/>
                <a:cs typeface="Arial"/>
                <a:sym typeface="Arial"/>
              </a:rPr>
              <a:t>Data Processing and Analysis: Implemented Apache Spark Streaming for real-time data processing tasks, including text preprocessing, language detection, and sentiment analysis, using machine learning models.</a:t>
            </a:r>
            <a:endParaRPr b="1" i="1"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lt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1" i="1" lang="en-GB" sz="1200" u="none" cap="none" strike="noStrike">
                <a:solidFill>
                  <a:schemeClr val="lt1"/>
                </a:solidFill>
                <a:latin typeface="Arial"/>
                <a:ea typeface="Arial"/>
                <a:cs typeface="Arial"/>
                <a:sym typeface="Arial"/>
              </a:rPr>
              <a:t>Data Storage and Security: Securely stored processed data in a MongoDB NoSQL database, ensuring data integrity and accessibility for future analysis.</a:t>
            </a:r>
            <a:endParaRPr b="1" i="1"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1" i="1" sz="1200" u="none" cap="none" strike="noStrike">
              <a:solidFill>
                <a:schemeClr val="lt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200"/>
              <a:buFont typeface="Noto Sans Symbols"/>
              <a:buChar char="❖"/>
            </a:pPr>
            <a:r>
              <a:rPr b="1" i="1" lang="en-GB" sz="1200" u="none" cap="none" strike="noStrike">
                <a:solidFill>
                  <a:schemeClr val="lt1"/>
                </a:solidFill>
                <a:latin typeface="Arial"/>
                <a:ea typeface="Arial"/>
                <a:cs typeface="Arial"/>
                <a:sym typeface="Arial"/>
              </a:rPr>
              <a:t>Insight Generation: Enabled organizational business-drivers to derive actionable insights from real-time data, facilitating informed decision-making in areas such as marketing, product development, and customer engagement.</a:t>
            </a:r>
            <a:endParaRPr b="1" i="1" sz="1200" u="none" cap="none" strike="noStrike">
              <a:solidFill>
                <a:schemeClr val="lt1"/>
              </a:solidFill>
              <a:latin typeface="Arial"/>
              <a:ea typeface="Arial"/>
              <a:cs typeface="Arial"/>
              <a:sym typeface="Arial"/>
            </a:endParaRPr>
          </a:p>
        </p:txBody>
      </p:sp>
      <p:sp>
        <p:nvSpPr>
          <p:cNvPr id="225" name="Google Shape;225;p35"/>
          <p:cNvSpPr txBox="1"/>
          <p:nvPr/>
        </p:nvSpPr>
        <p:spPr>
          <a:xfrm>
            <a:off x="128270" y="4815840"/>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Using Streaming Data Applications to ..." id="230" name="Google Shape;230;p36"/>
          <p:cNvPicPr preferRelativeResize="0"/>
          <p:nvPr/>
        </p:nvPicPr>
        <p:blipFill rotWithShape="1">
          <a:blip r:embed="rId3">
            <a:alphaModFix/>
          </a:blip>
          <a:srcRect b="0" l="0" r="0" t="0"/>
          <a:stretch/>
        </p:blipFill>
        <p:spPr>
          <a:xfrm>
            <a:off x="193750" y="35488"/>
            <a:ext cx="8855625" cy="5072525"/>
          </a:xfrm>
          <a:prstGeom prst="rect">
            <a:avLst/>
          </a:prstGeom>
          <a:noFill/>
          <a:ln>
            <a:noFill/>
          </a:ln>
        </p:spPr>
      </p:pic>
      <p:sp>
        <p:nvSpPr>
          <p:cNvPr id="231" name="Google Shape;231;p36"/>
          <p:cNvSpPr txBox="1"/>
          <p:nvPr/>
        </p:nvSpPr>
        <p:spPr>
          <a:xfrm>
            <a:off x="128270" y="4815840"/>
            <a:ext cx="4267200" cy="257700"/>
          </a:xfrm>
          <a:prstGeom prst="rect">
            <a:avLst/>
          </a:prstGeom>
          <a:no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
        <p:nvSpPr>
          <p:cNvPr id="232" name="Google Shape;232;p36"/>
          <p:cNvSpPr txBox="1"/>
          <p:nvPr>
            <p:ph idx="2" type="body"/>
          </p:nvPr>
        </p:nvSpPr>
        <p:spPr>
          <a:xfrm>
            <a:off x="3192050" y="1121173"/>
            <a:ext cx="3766800" cy="771900"/>
          </a:xfrm>
          <a:prstGeom prst="rect">
            <a:avLst/>
          </a:prstGeom>
          <a:noFill/>
          <a:ln>
            <a:noFill/>
          </a:ln>
        </p:spPr>
        <p:txBody>
          <a:bodyPr anchorCtr="0" anchor="t" bIns="34275" lIns="68575" spcFirstLastPara="1" rIns="68575" wrap="square" tIns="34275">
            <a:normAutofit/>
          </a:bodyPr>
          <a:lstStyle/>
          <a:p>
            <a:pPr indent="-254000" lvl="0" marL="342900" rtl="0" algn="ctr">
              <a:lnSpc>
                <a:spcPct val="90000"/>
              </a:lnSpc>
              <a:spcBef>
                <a:spcPts val="800"/>
              </a:spcBef>
              <a:spcAft>
                <a:spcPts val="0"/>
              </a:spcAft>
              <a:buSzPts val="1400"/>
              <a:buChar char="●"/>
            </a:pPr>
            <a:r>
              <a:rPr lang="en-GB" sz="3300">
                <a:solidFill>
                  <a:srgbClr val="FFC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7"/>
          <p:cNvPicPr preferRelativeResize="0"/>
          <p:nvPr/>
        </p:nvPicPr>
        <p:blipFill rotWithShape="1">
          <a:blip r:embed="rId3">
            <a:alphaModFix/>
          </a:blip>
          <a:srcRect b="14092" l="2132" r="6751" t="6554"/>
          <a:stretch/>
        </p:blipFill>
        <p:spPr>
          <a:xfrm>
            <a:off x="0" y="0"/>
            <a:ext cx="9144001" cy="5143500"/>
          </a:xfrm>
          <a:prstGeom prst="rect">
            <a:avLst/>
          </a:prstGeom>
          <a:noFill/>
          <a:ln>
            <a:noFill/>
          </a:ln>
        </p:spPr>
      </p:pic>
      <p:sp>
        <p:nvSpPr>
          <p:cNvPr id="137" name="Google Shape;137;p27"/>
          <p:cNvSpPr txBox="1"/>
          <p:nvPr>
            <p:ph type="title"/>
          </p:nvPr>
        </p:nvSpPr>
        <p:spPr>
          <a:xfrm>
            <a:off x="-52500" y="62925"/>
            <a:ext cx="8795400" cy="4844700"/>
          </a:xfrm>
          <a:prstGeom prst="rect">
            <a:avLst/>
          </a:prstGeom>
          <a:noFill/>
          <a:ln>
            <a:noFill/>
          </a:ln>
        </p:spPr>
        <p:txBody>
          <a:bodyPr anchorCtr="0" anchor="t" bIns="91425" lIns="91425" spcFirstLastPara="1" rIns="91425" wrap="square" tIns="91425">
            <a:noAutofit/>
          </a:bodyPr>
          <a:lstStyle/>
          <a:p>
            <a:pPr indent="0" lvl="0" marL="914400" rtl="0" algn="l">
              <a:lnSpc>
                <a:spcPct val="100000"/>
              </a:lnSpc>
              <a:spcBef>
                <a:spcPts val="0"/>
              </a:spcBef>
              <a:spcAft>
                <a:spcPts val="0"/>
              </a:spcAft>
              <a:buSzPts val="4800"/>
              <a:buNone/>
            </a:pPr>
            <a:r>
              <a:rPr lang="en-GB" sz="4300"/>
              <a:t>Business Overview</a:t>
            </a:r>
            <a:endParaRPr sz="4300"/>
          </a:p>
          <a:p>
            <a:pPr indent="0" lvl="0" marL="914400" rtl="0" algn="l">
              <a:lnSpc>
                <a:spcPct val="100000"/>
              </a:lnSpc>
              <a:spcBef>
                <a:spcPts val="0"/>
              </a:spcBef>
              <a:spcAft>
                <a:spcPts val="0"/>
              </a:spcAft>
              <a:buSzPts val="4800"/>
              <a:buNone/>
            </a:pPr>
            <a:r>
              <a:t/>
            </a:r>
            <a:endParaRPr sz="1500"/>
          </a:p>
        </p:txBody>
      </p:sp>
      <p:sp>
        <p:nvSpPr>
          <p:cNvPr id="138" name="Google Shape;138;p27"/>
          <p:cNvSpPr txBox="1"/>
          <p:nvPr/>
        </p:nvSpPr>
        <p:spPr>
          <a:xfrm flipH="1" rot="10800000">
            <a:off x="110100" y="865175"/>
            <a:ext cx="8470200" cy="3837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100"/>
              <a:buFont typeface="Arial"/>
              <a:buNone/>
            </a:pPr>
            <a:r>
              <a:t/>
            </a:r>
            <a:endParaRPr b="0" i="0" sz="1300" u="none" cap="none" strike="noStrike">
              <a:solidFill>
                <a:schemeClr val="lt1"/>
              </a:solidFill>
              <a:latin typeface="Lato"/>
              <a:ea typeface="Lato"/>
              <a:cs typeface="Lato"/>
              <a:sym typeface="Lato"/>
            </a:endParaRPr>
          </a:p>
        </p:txBody>
      </p:sp>
      <p:sp>
        <p:nvSpPr>
          <p:cNvPr id="139" name="Google Shape;139;p27"/>
          <p:cNvSpPr txBox="1"/>
          <p:nvPr/>
        </p:nvSpPr>
        <p:spPr>
          <a:xfrm>
            <a:off x="275275" y="1006675"/>
            <a:ext cx="4530000" cy="4617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Lato"/>
              <a:ea typeface="Lato"/>
              <a:cs typeface="Lato"/>
              <a:sym typeface="Lato"/>
            </a:endParaRPr>
          </a:p>
        </p:txBody>
      </p:sp>
      <p:sp>
        <p:nvSpPr>
          <p:cNvPr id="140" name="Google Shape;140;p27"/>
          <p:cNvSpPr txBox="1"/>
          <p:nvPr/>
        </p:nvSpPr>
        <p:spPr>
          <a:xfrm>
            <a:off x="110050" y="825775"/>
            <a:ext cx="8795400" cy="3447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b="1" i="0" lang="en-GB" sz="1400" u="none" cap="none" strike="noStrike">
                <a:solidFill>
                  <a:srgbClr val="00FF00"/>
                </a:solidFill>
                <a:latin typeface="Lato"/>
                <a:ea typeface="Lato"/>
                <a:cs typeface="Lato"/>
                <a:sym typeface="Lato"/>
              </a:rPr>
              <a:t>Dulex Mall. operates in the fast-paced retail industry, where real-time</a:t>
            </a:r>
            <a:endParaRPr b="1" i="0" sz="1400" u="none" cap="none" strike="noStrike">
              <a:solidFill>
                <a:srgbClr val="00FF00"/>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rPr b="1" i="0" lang="en-GB" sz="1400" u="none" cap="none" strike="noStrike">
                <a:solidFill>
                  <a:srgbClr val="00FF00"/>
                </a:solidFill>
                <a:latin typeface="Lato"/>
                <a:ea typeface="Lato"/>
                <a:cs typeface="Lato"/>
                <a:sym typeface="Lato"/>
              </a:rPr>
              <a:t>access to transactional insights is critical for optimizing operations, inventory management, and customer engagement. Our success is fueled by the ability to swiftly analyze sales patterns, detect demand fluctuations, and tailor customer experiences across our omnichannel platforms.</a:t>
            </a:r>
            <a:endParaRPr b="1" i="0" sz="1400" u="none" cap="none" strike="noStrike">
              <a:solidFill>
                <a:srgbClr val="00FF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1"/>
                </a:solidFill>
                <a:latin typeface="Lato"/>
                <a:ea typeface="Lato"/>
                <a:cs typeface="Lato"/>
                <a:sym typeface="Lato"/>
              </a:rPr>
              <a:t>However, we currently face a major challenge with fragmented and delayed data processing workflows, which limits our ability to react to live sales trends and inventory changes.</a:t>
            </a:r>
            <a:endParaRPr b="1"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t/>
            </a:r>
            <a:endParaRPr b="1"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FF00"/>
                </a:solidFill>
                <a:latin typeface="Lato"/>
                <a:ea typeface="Lato"/>
                <a:cs typeface="Lato"/>
                <a:sym typeface="Lato"/>
              </a:rPr>
              <a:t>To address this, we are launching a data engineering initiative to build a seamless real-time retail transaction streaming pipeline using Kafka for data ingestion, Apache Spark for real-time processing, and MongoDB for scalable storage of transactional records.</a:t>
            </a:r>
            <a:endParaRPr b="1" i="0" sz="1400" u="none" cap="none" strike="noStrike">
              <a:solidFill>
                <a:srgbClr val="00FF00"/>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t/>
            </a:r>
            <a:endParaRPr b="1" i="0" sz="1400" u="none" cap="none" strike="noStrike">
              <a:solidFill>
                <a:srgbClr val="00FF00"/>
              </a:solidFill>
              <a:latin typeface="Lato"/>
              <a:ea typeface="Lato"/>
              <a:cs typeface="Lato"/>
              <a:sym typeface="Lato"/>
            </a:endParaRPr>
          </a:p>
          <a:p>
            <a:pPr indent="0" lvl="0" marL="0" marR="0" rtl="0" algn="l">
              <a:lnSpc>
                <a:spcPct val="100000"/>
              </a:lnSpc>
              <a:spcBef>
                <a:spcPts val="0"/>
              </a:spcBef>
              <a:spcAft>
                <a:spcPts val="0"/>
              </a:spcAft>
              <a:buClr>
                <a:schemeClr val="dk2"/>
              </a:buClr>
              <a:buSzPts val="1100"/>
              <a:buFont typeface="Arial"/>
              <a:buNone/>
            </a:pPr>
            <a:r>
              <a:rPr b="1" i="0" lang="en-GB" sz="1400" u="none" cap="none" strike="noStrike">
                <a:solidFill>
                  <a:srgbClr val="00FF00"/>
                </a:solidFill>
                <a:latin typeface="Lato"/>
                <a:ea typeface="Lato"/>
                <a:cs typeface="Lato"/>
                <a:sym typeface="Lato"/>
              </a:rPr>
              <a:t>Additionally, we are integrating Docker and Docker Compose to streamline the deployment and management of our infrastructure, ensuring scalability, reliability, and faster collaboration across development teams.</a:t>
            </a:r>
            <a:endParaRPr b="1" i="0" sz="1400" u="none" cap="none" strike="noStrike">
              <a:solidFill>
                <a:srgbClr val="00FF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Lato"/>
              <a:ea typeface="Lato"/>
              <a:cs typeface="Lato"/>
              <a:sym typeface="Lato"/>
            </a:endParaRPr>
          </a:p>
        </p:txBody>
      </p:sp>
      <p:sp>
        <p:nvSpPr>
          <p:cNvPr id="141" name="Google Shape;141;p27"/>
          <p:cNvSpPr txBox="1"/>
          <p:nvPr/>
        </p:nvSpPr>
        <p:spPr>
          <a:xfrm>
            <a:off x="141605" y="4686300"/>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8"/>
          <p:cNvSpPr txBox="1"/>
          <p:nvPr>
            <p:ph idx="1" type="subTitle"/>
          </p:nvPr>
        </p:nvSpPr>
        <p:spPr>
          <a:xfrm>
            <a:off x="0" y="0"/>
            <a:ext cx="4310700" cy="4489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100"/>
              <a:buNone/>
            </a:pPr>
            <a:r>
              <a:t/>
            </a:r>
            <a:endParaRPr b="1" sz="2700">
              <a:solidFill>
                <a:schemeClr val="dk1"/>
              </a:solidFill>
            </a:endParaRPr>
          </a:p>
          <a:p>
            <a:pPr indent="0" lvl="0" marL="0" rtl="0" algn="l">
              <a:lnSpc>
                <a:spcPct val="115000"/>
              </a:lnSpc>
              <a:spcBef>
                <a:spcPts val="1600"/>
              </a:spcBef>
              <a:spcAft>
                <a:spcPts val="0"/>
              </a:spcAft>
              <a:buSzPts val="2100"/>
              <a:buNone/>
            </a:pPr>
            <a:r>
              <a:rPr b="1" lang="en-GB" sz="2700">
                <a:solidFill>
                  <a:schemeClr val="dk1"/>
                </a:solidFill>
              </a:rPr>
              <a:t>Tech Stack</a:t>
            </a:r>
            <a:endParaRPr b="1" sz="1000">
              <a:solidFill>
                <a:schemeClr val="dk1"/>
              </a:solidFill>
            </a:endParaRPr>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GitHub:</a:t>
            </a:r>
            <a:r>
              <a:rPr lang="en-GB" sz="900"/>
              <a:t> Manages version control and collaboration for code, documentation, and project tracking, ensuring that all team members are aligned and can contribute effectively.</a:t>
            </a:r>
            <a:endParaRPr sz="9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Spark: </a:t>
            </a:r>
            <a:r>
              <a:rPr lang="en-GB" sz="900"/>
              <a:t>Utilized for processing large datasets in real-time, allowing for fast and scalable data transformations and analytics.</a:t>
            </a:r>
            <a:endParaRPr sz="9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Python: </a:t>
            </a:r>
            <a:r>
              <a:rPr lang="en-GB" sz="900"/>
              <a:t>Used for scripting data extraction, cleaning, and transformation processes, enabling efficient handling of data from various sources.</a:t>
            </a:r>
            <a:endParaRPr sz="9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Kafka: </a:t>
            </a:r>
            <a:r>
              <a:rPr lang="en-GB" sz="900"/>
              <a:t>Serves as the messaging system for building a real-time streaming data pipeline, facilitating the ingestion of data from Reddit.</a:t>
            </a:r>
            <a:endParaRPr sz="9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MongoDB: </a:t>
            </a:r>
            <a:r>
              <a:rPr lang="en-GB" sz="900"/>
              <a:t>A NoSQL database that stores unstructured data, providing flexibility in managing diverse data formats during the ETL process.</a:t>
            </a:r>
            <a:endParaRPr sz="9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Draw.io: </a:t>
            </a:r>
            <a:r>
              <a:rPr lang="en-GB" sz="800"/>
              <a:t>Utilized to create diagrams that outline data flow, architecture, and ETL process design, providing a visual representation of the system for better understanding and communication</a:t>
            </a:r>
            <a:endParaRPr sz="800"/>
          </a:p>
          <a:p>
            <a:pPr indent="0" lvl="0" marL="0" rtl="0" algn="l">
              <a:lnSpc>
                <a:spcPct val="115000"/>
              </a:lnSpc>
              <a:spcBef>
                <a:spcPts val="1600"/>
              </a:spcBef>
              <a:spcAft>
                <a:spcPts val="0"/>
              </a:spcAft>
              <a:buClr>
                <a:schemeClr val="dk2"/>
              </a:buClr>
              <a:buSzPts val="1100"/>
              <a:buFont typeface="Arial"/>
              <a:buNone/>
            </a:pPr>
            <a:r>
              <a:rPr b="1" lang="en-GB" sz="1000">
                <a:solidFill>
                  <a:schemeClr val="dk1"/>
                </a:solidFill>
              </a:rPr>
              <a:t>Docker:</a:t>
            </a:r>
            <a:r>
              <a:rPr lang="en-GB" sz="800"/>
              <a:t> Leveraged to containerize applications and services, ensuring consistent environments across development, testing, and production.</a:t>
            </a:r>
            <a:endParaRPr sz="800"/>
          </a:p>
          <a:p>
            <a:pPr indent="0" lvl="0" marL="0" rtl="0" algn="l">
              <a:lnSpc>
                <a:spcPct val="115000"/>
              </a:lnSpc>
              <a:spcBef>
                <a:spcPts val="1600"/>
              </a:spcBef>
              <a:spcAft>
                <a:spcPts val="1600"/>
              </a:spcAft>
              <a:buSzPts val="2100"/>
              <a:buNone/>
            </a:pPr>
            <a:r>
              <a:t/>
            </a:r>
            <a:endParaRPr sz="800"/>
          </a:p>
        </p:txBody>
      </p:sp>
      <p:pic>
        <p:nvPicPr>
          <p:cNvPr id="147" name="Google Shape;147;p28"/>
          <p:cNvPicPr preferRelativeResize="0"/>
          <p:nvPr/>
        </p:nvPicPr>
        <p:blipFill rotWithShape="1">
          <a:blip r:embed="rId3">
            <a:alphaModFix/>
          </a:blip>
          <a:srcRect b="20862" l="1729" r="0" t="6746"/>
          <a:stretch/>
        </p:blipFill>
        <p:spPr>
          <a:xfrm>
            <a:off x="4488725" y="0"/>
            <a:ext cx="4655272" cy="5143505"/>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grpSp>
        <p:nvGrpSpPr>
          <p:cNvPr id="148" name="Google Shape;148;p28"/>
          <p:cNvGrpSpPr/>
          <p:nvPr/>
        </p:nvGrpSpPr>
        <p:grpSpPr>
          <a:xfrm>
            <a:off x="6891488" y="2721167"/>
            <a:ext cx="2212050" cy="2504994"/>
            <a:chOff x="6858325" y="503070"/>
            <a:chExt cx="2212050" cy="2504994"/>
          </a:xfrm>
        </p:grpSpPr>
        <p:pic>
          <p:nvPicPr>
            <p:cNvPr id="149" name="Google Shape;149;p28"/>
            <p:cNvPicPr preferRelativeResize="0"/>
            <p:nvPr/>
          </p:nvPicPr>
          <p:blipFill rotWithShape="1">
            <a:blip r:embed="rId4">
              <a:alphaModFix/>
            </a:blip>
            <a:srcRect b="0" l="0" r="0" t="0"/>
            <a:stretch/>
          </p:blipFill>
          <p:spPr>
            <a:xfrm>
              <a:off x="6858325" y="503070"/>
              <a:ext cx="2212050" cy="2504994"/>
            </a:xfrm>
            <a:prstGeom prst="rect">
              <a:avLst/>
            </a:prstGeom>
            <a:noFill/>
            <a:ln>
              <a:noFill/>
            </a:ln>
            <a:effectLst>
              <a:outerShdw blurRad="57150" rotWithShape="0" algn="bl" dir="5400000" dist="19050">
                <a:srgbClr val="000000">
                  <a:alpha val="49803"/>
                </a:srgbClr>
              </a:outerShdw>
              <a:reflection blurRad="0" dir="5400000" dist="38100" endA="0" endPos="30000" fadeDir="5400012" kx="0" rotWithShape="0" algn="bl" stPos="0" sy="-100000" ky="0"/>
            </a:effectLst>
          </p:spPr>
        </p:pic>
        <p:sp>
          <p:nvSpPr>
            <p:cNvPr id="150" name="Google Shape;150;p28"/>
            <p:cNvSpPr txBox="1"/>
            <p:nvPr/>
          </p:nvSpPr>
          <p:spPr>
            <a:xfrm>
              <a:off x="6944812" y="558128"/>
              <a:ext cx="2058600" cy="23673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Raleway"/>
                  <a:ea typeface="Raleway"/>
                  <a:cs typeface="Raleway"/>
                  <a:sym typeface="Raleway"/>
                </a:rPr>
                <a:t>Tools</a:t>
              </a:r>
              <a:endParaRPr b="1" i="0" sz="2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Python, </a:t>
              </a:r>
              <a:endParaRPr b="1" i="0" sz="1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Spark, </a:t>
              </a:r>
              <a:endParaRPr b="1" i="0" sz="1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Kafka,</a:t>
              </a:r>
              <a:endParaRPr b="1" i="0" sz="1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Docker,</a:t>
              </a:r>
              <a:endParaRPr b="1" i="0" sz="1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GitHub,</a:t>
              </a:r>
              <a:endParaRPr b="1" i="0" sz="1000" u="none" cap="none" strike="noStrike">
                <a:solidFill>
                  <a:schemeClr val="dk1"/>
                </a:solidFill>
                <a:latin typeface="Raleway"/>
                <a:ea typeface="Raleway"/>
                <a:cs typeface="Raleway"/>
                <a:sym typeface="Raleway"/>
              </a:endParaRPr>
            </a:p>
            <a:p>
              <a:pPr indent="0" lvl="0" marL="0" marR="0" rtl="0" algn="l">
                <a:lnSpc>
                  <a:spcPct val="100000"/>
                </a:lnSpc>
                <a:spcBef>
                  <a:spcPts val="800"/>
                </a:spcBef>
                <a:spcAft>
                  <a:spcPts val="800"/>
                </a:spcAft>
                <a:buClr>
                  <a:srgbClr val="000000"/>
                </a:buClr>
                <a:buSzPts val="1000"/>
                <a:buFont typeface="Arial"/>
                <a:buNone/>
              </a:pPr>
              <a:r>
                <a:rPr b="1" i="0" lang="en-GB" sz="1000" u="none" cap="none" strike="noStrike">
                  <a:solidFill>
                    <a:schemeClr val="dk1"/>
                  </a:solidFill>
                  <a:latin typeface="Raleway"/>
                  <a:ea typeface="Raleway"/>
                  <a:cs typeface="Raleway"/>
                  <a:sym typeface="Raleway"/>
                </a:rPr>
                <a:t>       Mongodb</a:t>
              </a:r>
              <a:endParaRPr b="1" i="0" sz="1000" u="none" cap="none" strike="noStrike">
                <a:solidFill>
                  <a:schemeClr val="dk1"/>
                </a:solidFill>
                <a:latin typeface="Raleway"/>
                <a:ea typeface="Raleway"/>
                <a:cs typeface="Raleway"/>
                <a:sym typeface="Raleway"/>
              </a:endParaRPr>
            </a:p>
          </p:txBody>
        </p:sp>
      </p:grpSp>
      <p:sp>
        <p:nvSpPr>
          <p:cNvPr id="151" name="Google Shape;151;p28"/>
          <p:cNvSpPr txBox="1"/>
          <p:nvPr/>
        </p:nvSpPr>
        <p:spPr>
          <a:xfrm>
            <a:off x="141605" y="4686300"/>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
        <p:nvSpPr>
          <p:cNvPr id="152" name="Google Shape;152;p28"/>
          <p:cNvSpPr/>
          <p:nvPr/>
        </p:nvSpPr>
        <p:spPr>
          <a:xfrm>
            <a:off x="7036450" y="326382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3" name="Google Shape;153;p28"/>
          <p:cNvSpPr/>
          <p:nvPr/>
        </p:nvSpPr>
        <p:spPr>
          <a:xfrm>
            <a:off x="7036450" y="351847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4" name="Google Shape;154;p28"/>
          <p:cNvSpPr/>
          <p:nvPr/>
        </p:nvSpPr>
        <p:spPr>
          <a:xfrm>
            <a:off x="7036450" y="377312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5" name="Google Shape;155;p28"/>
          <p:cNvSpPr/>
          <p:nvPr/>
        </p:nvSpPr>
        <p:spPr>
          <a:xfrm>
            <a:off x="7036450" y="402777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6" name="Google Shape;156;p28"/>
          <p:cNvSpPr/>
          <p:nvPr/>
        </p:nvSpPr>
        <p:spPr>
          <a:xfrm>
            <a:off x="7036450" y="428242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7" name="Google Shape;157;p28"/>
          <p:cNvSpPr/>
          <p:nvPr/>
        </p:nvSpPr>
        <p:spPr>
          <a:xfrm>
            <a:off x="7036450" y="4537075"/>
            <a:ext cx="259500" cy="157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03300" y="411575"/>
            <a:ext cx="8520600" cy="6396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GB">
                <a:solidFill>
                  <a:schemeClr val="lt2"/>
                </a:solidFill>
              </a:rPr>
              <a:t>Business Problems</a:t>
            </a:r>
            <a:endParaRPr>
              <a:solidFill>
                <a:schemeClr val="lt2"/>
              </a:solidFill>
            </a:endParaRPr>
          </a:p>
        </p:txBody>
      </p:sp>
      <p:graphicFrame>
        <p:nvGraphicFramePr>
          <p:cNvPr id="163" name="Google Shape;163;p29"/>
          <p:cNvGraphicFramePr/>
          <p:nvPr/>
        </p:nvGraphicFramePr>
        <p:xfrm>
          <a:off x="323100" y="2393975"/>
          <a:ext cx="3000000" cy="3000000"/>
        </p:xfrm>
        <a:graphic>
          <a:graphicData uri="http://schemas.openxmlformats.org/drawingml/2006/table">
            <a:tbl>
              <a:tblPr>
                <a:noFill/>
                <a:tableStyleId>{5C4CF6EA-EF5C-4BA1-9CA7-FE2B47F20D9B}</a:tableStyleId>
              </a:tblPr>
              <a:tblGrid>
                <a:gridCol w="2513525"/>
                <a:gridCol w="6009175"/>
              </a:tblGrid>
              <a:tr h="71912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r>
            </a:tbl>
          </a:graphicData>
        </a:graphic>
      </p:graphicFrame>
      <p:cxnSp>
        <p:nvCxnSpPr>
          <p:cNvPr id="164" name="Google Shape;164;p29"/>
          <p:cNvCxnSpPr/>
          <p:nvPr/>
        </p:nvCxnSpPr>
        <p:spPr>
          <a:xfrm rot="10800000">
            <a:off x="569975" y="1439375"/>
            <a:ext cx="0" cy="954600"/>
          </a:xfrm>
          <a:prstGeom prst="straightConnector1">
            <a:avLst/>
          </a:prstGeom>
          <a:noFill/>
          <a:ln cap="flat" cmpd="sng" w="9525">
            <a:solidFill>
              <a:schemeClr val="dk2"/>
            </a:solidFill>
            <a:prstDash val="solid"/>
            <a:round/>
            <a:headEnd len="sm" w="sm" type="none"/>
            <a:tailEnd len="med" w="med" type="oval"/>
          </a:ln>
        </p:spPr>
      </p:cxnSp>
      <p:sp>
        <p:nvSpPr>
          <p:cNvPr id="165" name="Google Shape;165;p29"/>
          <p:cNvSpPr txBox="1"/>
          <p:nvPr>
            <p:ph type="title"/>
          </p:nvPr>
        </p:nvSpPr>
        <p:spPr>
          <a:xfrm>
            <a:off x="646175" y="1179700"/>
            <a:ext cx="30582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sz="1600">
                <a:solidFill>
                  <a:schemeClr val="dk1"/>
                </a:solidFill>
              </a:rPr>
              <a:t>Inefficient Data Processing</a:t>
            </a:r>
            <a:endParaRPr b="1" sz="1600">
              <a:solidFill>
                <a:schemeClr val="dk1"/>
              </a:solidFill>
            </a:endParaRPr>
          </a:p>
        </p:txBody>
      </p:sp>
      <p:sp>
        <p:nvSpPr>
          <p:cNvPr id="166" name="Google Shape;166;p29"/>
          <p:cNvSpPr txBox="1"/>
          <p:nvPr>
            <p:ph idx="4294967295" type="body"/>
          </p:nvPr>
        </p:nvSpPr>
        <p:spPr>
          <a:xfrm>
            <a:off x="699950" y="1540775"/>
            <a:ext cx="3704100" cy="7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GB" sz="1100"/>
              <a:t>Slow and cumbersome data processing can lead to delays in generating insights, resulting in missed opportunities to engage with consumers effectively.</a:t>
            </a:r>
            <a:endParaRPr sz="1100"/>
          </a:p>
          <a:p>
            <a:pPr indent="0" lvl="0" marL="0" rtl="0" algn="l">
              <a:lnSpc>
                <a:spcPct val="115000"/>
              </a:lnSpc>
              <a:spcBef>
                <a:spcPts val="1600"/>
              </a:spcBef>
              <a:spcAft>
                <a:spcPts val="0"/>
              </a:spcAft>
              <a:buClr>
                <a:schemeClr val="dk2"/>
              </a:buClr>
              <a:buSzPts val="1100"/>
              <a:buFont typeface="Arial"/>
              <a:buNone/>
            </a:pPr>
            <a:r>
              <a:t/>
            </a:r>
            <a:endParaRPr sz="1000"/>
          </a:p>
          <a:p>
            <a:pPr indent="0" lvl="0" marL="0" rtl="0" algn="l">
              <a:lnSpc>
                <a:spcPct val="115000"/>
              </a:lnSpc>
              <a:spcBef>
                <a:spcPts val="1600"/>
              </a:spcBef>
              <a:spcAft>
                <a:spcPts val="1600"/>
              </a:spcAft>
              <a:buSzPts val="1800"/>
              <a:buNone/>
            </a:pPr>
            <a:r>
              <a:t/>
            </a:r>
            <a:endParaRPr sz="1000"/>
          </a:p>
        </p:txBody>
      </p:sp>
      <p:sp>
        <p:nvSpPr>
          <p:cNvPr id="167" name="Google Shape;167;p29"/>
          <p:cNvSpPr txBox="1"/>
          <p:nvPr>
            <p:ph type="title"/>
          </p:nvPr>
        </p:nvSpPr>
        <p:spPr>
          <a:xfrm>
            <a:off x="3251009" y="3668337"/>
            <a:ext cx="2315700" cy="3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sz="1600">
                <a:solidFill>
                  <a:schemeClr val="dk1"/>
                </a:solidFill>
              </a:rPr>
              <a:t>Disparate Datasets</a:t>
            </a:r>
            <a:endParaRPr b="1" sz="1600">
              <a:solidFill>
                <a:schemeClr val="dk1"/>
              </a:solidFill>
            </a:endParaRPr>
          </a:p>
        </p:txBody>
      </p:sp>
      <p:sp>
        <p:nvSpPr>
          <p:cNvPr id="168" name="Google Shape;168;p29"/>
          <p:cNvSpPr txBox="1"/>
          <p:nvPr>
            <p:ph idx="4294967295" type="body"/>
          </p:nvPr>
        </p:nvSpPr>
        <p:spPr>
          <a:xfrm>
            <a:off x="3251000" y="3993750"/>
            <a:ext cx="2315700" cy="10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GB" sz="900"/>
              <a:t>When data is stored in silos or is not integrated, it becomes challenging to obtain a holistic view of consumer behaviour. This fragmentation can lead to inconsistent messaging and ineffective marketing campaigns</a:t>
            </a:r>
            <a:endParaRPr sz="900"/>
          </a:p>
          <a:p>
            <a:pPr indent="0" lvl="0" marL="0" rtl="0" algn="l">
              <a:lnSpc>
                <a:spcPct val="115000"/>
              </a:lnSpc>
              <a:spcBef>
                <a:spcPts val="1600"/>
              </a:spcBef>
              <a:spcAft>
                <a:spcPts val="1600"/>
              </a:spcAft>
              <a:buSzPts val="1800"/>
              <a:buNone/>
            </a:pPr>
            <a:r>
              <a:t/>
            </a:r>
            <a:endParaRPr sz="900"/>
          </a:p>
        </p:txBody>
      </p:sp>
      <p:sp>
        <p:nvSpPr>
          <p:cNvPr id="169" name="Google Shape;169;p29"/>
          <p:cNvSpPr txBox="1"/>
          <p:nvPr>
            <p:ph type="title"/>
          </p:nvPr>
        </p:nvSpPr>
        <p:spPr>
          <a:xfrm>
            <a:off x="5091048" y="1235050"/>
            <a:ext cx="2860200" cy="3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sz="1600">
                <a:solidFill>
                  <a:schemeClr val="dk1"/>
                </a:solidFill>
              </a:rPr>
              <a:t>Limited Real-Time Analysis</a:t>
            </a:r>
            <a:endParaRPr b="1" sz="1600">
              <a:solidFill>
                <a:schemeClr val="dk1"/>
              </a:solidFill>
            </a:endParaRPr>
          </a:p>
        </p:txBody>
      </p:sp>
      <p:sp>
        <p:nvSpPr>
          <p:cNvPr id="170" name="Google Shape;170;p29"/>
          <p:cNvSpPr txBox="1"/>
          <p:nvPr>
            <p:ph idx="4294967295" type="body"/>
          </p:nvPr>
        </p:nvSpPr>
        <p:spPr>
          <a:xfrm>
            <a:off x="5091050" y="1560475"/>
            <a:ext cx="3615300" cy="7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GB" sz="900"/>
              <a:t>The inability to analyze data in real-time restricts the agency's capacity to respond quickly to market changes or consumer purchase. This lag can result in lost leads and diminished competitive advantage</a:t>
            </a:r>
            <a:endParaRPr sz="900"/>
          </a:p>
          <a:p>
            <a:pPr indent="0" lvl="0" marL="0" rtl="0" algn="l">
              <a:lnSpc>
                <a:spcPct val="115000"/>
              </a:lnSpc>
              <a:spcBef>
                <a:spcPts val="1600"/>
              </a:spcBef>
              <a:spcAft>
                <a:spcPts val="1600"/>
              </a:spcAft>
              <a:buSzPts val="1800"/>
              <a:buNone/>
            </a:pPr>
            <a:r>
              <a:t/>
            </a:r>
            <a:endParaRPr sz="900"/>
          </a:p>
        </p:txBody>
      </p:sp>
      <p:sp>
        <p:nvSpPr>
          <p:cNvPr id="171" name="Google Shape;171;p29"/>
          <p:cNvSpPr txBox="1"/>
          <p:nvPr>
            <p:ph type="title"/>
          </p:nvPr>
        </p:nvSpPr>
        <p:spPr>
          <a:xfrm>
            <a:off x="6245122" y="3668337"/>
            <a:ext cx="2353200" cy="3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GB" sz="1800">
                <a:solidFill>
                  <a:schemeClr val="dk1"/>
                </a:solidFill>
              </a:rPr>
              <a:t>Inability to Scale</a:t>
            </a:r>
            <a:endParaRPr b="1" sz="1800">
              <a:solidFill>
                <a:schemeClr val="dk1"/>
              </a:solidFill>
            </a:endParaRPr>
          </a:p>
        </p:txBody>
      </p:sp>
      <p:sp>
        <p:nvSpPr>
          <p:cNvPr id="172" name="Google Shape;172;p29"/>
          <p:cNvSpPr txBox="1"/>
          <p:nvPr>
            <p:ph idx="4294967295" type="body"/>
          </p:nvPr>
        </p:nvSpPr>
        <p:spPr>
          <a:xfrm>
            <a:off x="6245125" y="3993750"/>
            <a:ext cx="23532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GB" sz="1000"/>
              <a:t>As the volume of data grows, the current fragmented system may struggle to keep up, making it difficult for the agency to scale its operations.</a:t>
            </a:r>
            <a:endParaRPr sz="1000"/>
          </a:p>
          <a:p>
            <a:pPr indent="0" lvl="0" marL="0" rtl="0" algn="l">
              <a:lnSpc>
                <a:spcPct val="115000"/>
              </a:lnSpc>
              <a:spcBef>
                <a:spcPts val="1600"/>
              </a:spcBef>
              <a:spcAft>
                <a:spcPts val="1600"/>
              </a:spcAft>
              <a:buSzPts val="1800"/>
              <a:buNone/>
            </a:pPr>
            <a:r>
              <a:t/>
            </a:r>
            <a:endParaRPr sz="1000"/>
          </a:p>
        </p:txBody>
      </p:sp>
      <p:cxnSp>
        <p:nvCxnSpPr>
          <p:cNvPr id="173" name="Google Shape;173;p29"/>
          <p:cNvCxnSpPr/>
          <p:nvPr/>
        </p:nvCxnSpPr>
        <p:spPr>
          <a:xfrm>
            <a:off x="3174800" y="3113100"/>
            <a:ext cx="0" cy="828000"/>
          </a:xfrm>
          <a:prstGeom prst="straightConnector1">
            <a:avLst/>
          </a:prstGeom>
          <a:noFill/>
          <a:ln cap="flat" cmpd="sng" w="9525">
            <a:solidFill>
              <a:schemeClr val="dk2"/>
            </a:solidFill>
            <a:prstDash val="solid"/>
            <a:round/>
            <a:headEnd len="sm" w="sm" type="none"/>
            <a:tailEnd len="med" w="med" type="oval"/>
          </a:ln>
        </p:spPr>
      </p:cxnSp>
      <p:cxnSp>
        <p:nvCxnSpPr>
          <p:cNvPr id="174" name="Google Shape;174;p29"/>
          <p:cNvCxnSpPr/>
          <p:nvPr/>
        </p:nvCxnSpPr>
        <p:spPr>
          <a:xfrm rot="10800000">
            <a:off x="4997750" y="1439375"/>
            <a:ext cx="0" cy="954600"/>
          </a:xfrm>
          <a:prstGeom prst="straightConnector1">
            <a:avLst/>
          </a:prstGeom>
          <a:noFill/>
          <a:ln cap="flat" cmpd="sng" w="9525">
            <a:solidFill>
              <a:schemeClr val="dk2"/>
            </a:solidFill>
            <a:prstDash val="solid"/>
            <a:round/>
            <a:headEnd len="sm" w="sm" type="none"/>
            <a:tailEnd len="med" w="med" type="oval"/>
          </a:ln>
        </p:spPr>
      </p:cxnSp>
      <p:cxnSp>
        <p:nvCxnSpPr>
          <p:cNvPr id="175" name="Google Shape;175;p29"/>
          <p:cNvCxnSpPr/>
          <p:nvPr/>
        </p:nvCxnSpPr>
        <p:spPr>
          <a:xfrm>
            <a:off x="6168925" y="3113100"/>
            <a:ext cx="0" cy="828000"/>
          </a:xfrm>
          <a:prstGeom prst="straightConnector1">
            <a:avLst/>
          </a:prstGeom>
          <a:noFill/>
          <a:ln cap="flat" cmpd="sng" w="9525">
            <a:solidFill>
              <a:schemeClr val="dk2"/>
            </a:solidFill>
            <a:prstDash val="solid"/>
            <a:round/>
            <a:headEnd len="sm" w="sm" type="none"/>
            <a:tailEnd len="med" w="med" type="oval"/>
          </a:ln>
        </p:spPr>
      </p:cxnSp>
      <p:sp>
        <p:nvSpPr>
          <p:cNvPr id="176" name="Google Shape;176;p29"/>
          <p:cNvSpPr txBox="1"/>
          <p:nvPr/>
        </p:nvSpPr>
        <p:spPr>
          <a:xfrm>
            <a:off x="137160" y="4761865"/>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Screen Shot 2015-11-20 at 9.47.21 AM.png" id="181" name="Google Shape;181;p30"/>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82" name="Google Shape;182;p30"/>
          <p:cNvSpPr txBox="1"/>
          <p:nvPr>
            <p:ph type="title"/>
          </p:nvPr>
        </p:nvSpPr>
        <p:spPr>
          <a:xfrm>
            <a:off x="306475" y="117275"/>
            <a:ext cx="8103000" cy="45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GB" sz="3000"/>
              <a:t> Project Objectives</a:t>
            </a:r>
            <a:endParaRPr sz="3000"/>
          </a:p>
          <a:p>
            <a:pPr indent="0" lvl="0" marL="0" rtl="0" algn="l">
              <a:lnSpc>
                <a:spcPct val="100000"/>
              </a:lnSpc>
              <a:spcBef>
                <a:spcPts val="0"/>
              </a:spcBef>
              <a:spcAft>
                <a:spcPts val="0"/>
              </a:spcAft>
              <a:buSzPts val="4800"/>
              <a:buNone/>
            </a:pPr>
            <a:r>
              <a:t/>
            </a:r>
            <a:endParaRPr sz="2500"/>
          </a:p>
          <a:p>
            <a:pPr indent="0" lvl="0" marL="0" rtl="0" algn="l">
              <a:lnSpc>
                <a:spcPct val="100000"/>
              </a:lnSpc>
              <a:spcBef>
                <a:spcPts val="0"/>
              </a:spcBef>
              <a:spcAft>
                <a:spcPts val="0"/>
              </a:spcAft>
              <a:buClr>
                <a:schemeClr val="dk2"/>
              </a:buClr>
              <a:buSzPts val="1100"/>
              <a:buFont typeface="Arial"/>
              <a:buNone/>
            </a:pPr>
            <a:r>
              <a:rPr lang="en-GB" sz="1000">
                <a:solidFill>
                  <a:schemeClr val="dk1"/>
                </a:solidFill>
              </a:rPr>
              <a:t>Real-Time Data Ingestion: </a:t>
            </a:r>
            <a:r>
              <a:rPr lang="en-GB" sz="1000"/>
              <a:t>To develop a robust pipeline that continuously collects and streams</a:t>
            </a:r>
            <a:endParaRPr sz="1000"/>
          </a:p>
          <a:p>
            <a:pPr indent="0" lvl="0" marL="0" rtl="0" algn="l">
              <a:lnSpc>
                <a:spcPct val="100000"/>
              </a:lnSpc>
              <a:spcBef>
                <a:spcPts val="0"/>
              </a:spcBef>
              <a:spcAft>
                <a:spcPts val="0"/>
              </a:spcAft>
              <a:buSzPts val="4800"/>
              <a:buNone/>
            </a:pPr>
            <a:r>
              <a:rPr lang="en-GB" sz="1000"/>
              <a:t>data from API using Kafka, ensuring minimal latency in data availability.</a:t>
            </a:r>
            <a:endParaRPr sz="1000"/>
          </a:p>
          <a:p>
            <a:pPr indent="0" lvl="0" marL="0" rtl="0" algn="l">
              <a:lnSpc>
                <a:spcPct val="100000"/>
              </a:lnSpc>
              <a:spcBef>
                <a:spcPts val="0"/>
              </a:spcBef>
              <a:spcAft>
                <a:spcPts val="0"/>
              </a:spcAft>
              <a:buClr>
                <a:schemeClr val="dk2"/>
              </a:buClr>
              <a:buSzPts val="1100"/>
              <a:buFont typeface="Arial"/>
              <a:buNone/>
            </a:pPr>
            <a:r>
              <a:t/>
            </a:r>
            <a:endParaRPr sz="1000"/>
          </a:p>
          <a:p>
            <a:pPr indent="0" lvl="0" marL="0" rtl="0" algn="l">
              <a:lnSpc>
                <a:spcPct val="100000"/>
              </a:lnSpc>
              <a:spcBef>
                <a:spcPts val="0"/>
              </a:spcBef>
              <a:spcAft>
                <a:spcPts val="0"/>
              </a:spcAft>
              <a:buClr>
                <a:schemeClr val="dk2"/>
              </a:buClr>
              <a:buSzPts val="1100"/>
              <a:buFont typeface="Arial"/>
              <a:buNone/>
            </a:pPr>
            <a:r>
              <a:rPr lang="en-GB" sz="1000">
                <a:solidFill>
                  <a:schemeClr val="dk1"/>
                </a:solidFill>
              </a:rPr>
              <a:t>Data Processing and Analysis: </a:t>
            </a:r>
            <a:r>
              <a:rPr lang="en-GB" sz="1000"/>
              <a:t>To implement Apache Spark Streaming for real-time data</a:t>
            </a:r>
            <a:endParaRPr sz="1000"/>
          </a:p>
          <a:p>
            <a:pPr indent="0" lvl="0" marL="0" rtl="0" algn="l">
              <a:lnSpc>
                <a:spcPct val="100000"/>
              </a:lnSpc>
              <a:spcBef>
                <a:spcPts val="0"/>
              </a:spcBef>
              <a:spcAft>
                <a:spcPts val="0"/>
              </a:spcAft>
              <a:buClr>
                <a:schemeClr val="dk2"/>
              </a:buClr>
              <a:buSzPts val="1100"/>
              <a:buFont typeface="Arial"/>
              <a:buNone/>
            </a:pPr>
            <a:r>
              <a:rPr lang="en-GB" sz="1000"/>
              <a:t>processing tasks, including text preprocessing, language detection, and sentiment analysis, using</a:t>
            </a:r>
            <a:endParaRPr sz="1000"/>
          </a:p>
          <a:p>
            <a:pPr indent="0" lvl="0" marL="0" rtl="0" algn="l">
              <a:lnSpc>
                <a:spcPct val="100000"/>
              </a:lnSpc>
              <a:spcBef>
                <a:spcPts val="0"/>
              </a:spcBef>
              <a:spcAft>
                <a:spcPts val="0"/>
              </a:spcAft>
              <a:buSzPts val="4800"/>
              <a:buNone/>
            </a:pPr>
            <a:r>
              <a:rPr lang="en-GB" sz="1000"/>
              <a:t>machine learning models.</a:t>
            </a:r>
            <a:endParaRPr sz="1000"/>
          </a:p>
          <a:p>
            <a:pPr indent="0" lvl="0" marL="0" rtl="0" algn="l">
              <a:lnSpc>
                <a:spcPct val="100000"/>
              </a:lnSpc>
              <a:spcBef>
                <a:spcPts val="0"/>
              </a:spcBef>
              <a:spcAft>
                <a:spcPts val="0"/>
              </a:spcAft>
              <a:buClr>
                <a:schemeClr val="dk2"/>
              </a:buClr>
              <a:buSzPts val="1100"/>
              <a:buFont typeface="Arial"/>
              <a:buNone/>
            </a:pPr>
            <a:r>
              <a:t/>
            </a:r>
            <a:endParaRPr sz="1000"/>
          </a:p>
          <a:p>
            <a:pPr indent="0" lvl="0" marL="0" rtl="0" algn="l">
              <a:lnSpc>
                <a:spcPct val="100000"/>
              </a:lnSpc>
              <a:spcBef>
                <a:spcPts val="0"/>
              </a:spcBef>
              <a:spcAft>
                <a:spcPts val="0"/>
              </a:spcAft>
              <a:buClr>
                <a:schemeClr val="dk2"/>
              </a:buClr>
              <a:buSzPts val="1100"/>
              <a:buFont typeface="Arial"/>
              <a:buNone/>
            </a:pPr>
            <a:r>
              <a:rPr lang="en-GB" sz="1000">
                <a:solidFill>
                  <a:schemeClr val="dk1"/>
                </a:solidFill>
              </a:rPr>
              <a:t>Data Storage and Security: </a:t>
            </a:r>
            <a:r>
              <a:rPr lang="en-GB" sz="1000"/>
              <a:t>To securely store processed data in a MongoDB NoSQL database,</a:t>
            </a:r>
            <a:endParaRPr sz="1000"/>
          </a:p>
          <a:p>
            <a:pPr indent="0" lvl="0" marL="0" rtl="0" algn="l">
              <a:lnSpc>
                <a:spcPct val="100000"/>
              </a:lnSpc>
              <a:spcBef>
                <a:spcPts val="0"/>
              </a:spcBef>
              <a:spcAft>
                <a:spcPts val="0"/>
              </a:spcAft>
              <a:buSzPts val="4800"/>
              <a:buNone/>
            </a:pPr>
            <a:r>
              <a:rPr lang="en-GB" sz="1000"/>
              <a:t>ensuring data integrity and accessibility for future analysis.</a:t>
            </a:r>
            <a:endParaRPr sz="1000"/>
          </a:p>
          <a:p>
            <a:pPr indent="0" lvl="0" marL="0" rtl="0" algn="l">
              <a:lnSpc>
                <a:spcPct val="100000"/>
              </a:lnSpc>
              <a:spcBef>
                <a:spcPts val="0"/>
              </a:spcBef>
              <a:spcAft>
                <a:spcPts val="0"/>
              </a:spcAft>
              <a:buClr>
                <a:schemeClr val="dk2"/>
              </a:buClr>
              <a:buSzPts val="1100"/>
              <a:buFont typeface="Arial"/>
              <a:buNone/>
            </a:pPr>
            <a:r>
              <a:t/>
            </a:r>
            <a:endParaRPr sz="1000"/>
          </a:p>
          <a:p>
            <a:pPr indent="0" lvl="0" marL="0" rtl="0" algn="l">
              <a:lnSpc>
                <a:spcPct val="100000"/>
              </a:lnSpc>
              <a:spcBef>
                <a:spcPts val="0"/>
              </a:spcBef>
              <a:spcAft>
                <a:spcPts val="0"/>
              </a:spcAft>
              <a:buClr>
                <a:schemeClr val="dk2"/>
              </a:buClr>
              <a:buSzPts val="1100"/>
              <a:buFont typeface="Arial"/>
              <a:buNone/>
            </a:pPr>
            <a:r>
              <a:rPr lang="en-GB" sz="1000">
                <a:solidFill>
                  <a:schemeClr val="dk1"/>
                </a:solidFill>
              </a:rPr>
              <a:t>Insight Generation: </a:t>
            </a:r>
            <a:r>
              <a:rPr lang="en-GB" sz="1000"/>
              <a:t>To enable organizations to derive actionable insights from real-time data,</a:t>
            </a:r>
            <a:endParaRPr sz="1000"/>
          </a:p>
          <a:p>
            <a:pPr indent="0" lvl="0" marL="0" rtl="0" algn="l">
              <a:lnSpc>
                <a:spcPct val="100000"/>
              </a:lnSpc>
              <a:spcBef>
                <a:spcPts val="0"/>
              </a:spcBef>
              <a:spcAft>
                <a:spcPts val="0"/>
              </a:spcAft>
              <a:buClr>
                <a:schemeClr val="dk2"/>
              </a:buClr>
              <a:buSzPts val="1100"/>
              <a:buFont typeface="Arial"/>
              <a:buNone/>
            </a:pPr>
            <a:r>
              <a:rPr lang="en-GB" sz="1000"/>
              <a:t>facilitating informed decision-making in areas such as marketing, product development, and</a:t>
            </a:r>
            <a:endParaRPr sz="1000"/>
          </a:p>
          <a:p>
            <a:pPr indent="0" lvl="0" marL="0" rtl="0" algn="l">
              <a:lnSpc>
                <a:spcPct val="100000"/>
              </a:lnSpc>
              <a:spcBef>
                <a:spcPts val="0"/>
              </a:spcBef>
              <a:spcAft>
                <a:spcPts val="0"/>
              </a:spcAft>
              <a:buClr>
                <a:schemeClr val="dk2"/>
              </a:buClr>
              <a:buSzPts val="1100"/>
              <a:buFont typeface="Arial"/>
              <a:buNone/>
            </a:pPr>
            <a:r>
              <a:rPr lang="en-GB" sz="1000"/>
              <a:t>customer engagement.</a:t>
            </a:r>
            <a:endParaRPr sz="1000"/>
          </a:p>
          <a:p>
            <a:pPr indent="0" lvl="0" marL="0" rtl="0" algn="l">
              <a:lnSpc>
                <a:spcPct val="100000"/>
              </a:lnSpc>
              <a:spcBef>
                <a:spcPts val="0"/>
              </a:spcBef>
              <a:spcAft>
                <a:spcPts val="0"/>
              </a:spcAft>
              <a:buSzPts val="4800"/>
              <a:buNone/>
            </a:pPr>
            <a:r>
              <a:t/>
            </a:r>
            <a:endParaRPr sz="1000"/>
          </a:p>
        </p:txBody>
      </p:sp>
      <p:sp>
        <p:nvSpPr>
          <p:cNvPr id="183" name="Google Shape;183;p30"/>
          <p:cNvSpPr txBox="1"/>
          <p:nvPr/>
        </p:nvSpPr>
        <p:spPr>
          <a:xfrm>
            <a:off x="141605" y="4686300"/>
            <a:ext cx="672846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7600" y="0"/>
            <a:ext cx="9199200" cy="509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t/>
            </a:r>
            <a:endParaRPr sz="1000">
              <a:solidFill>
                <a:schemeClr val="accent5"/>
              </a:solidFill>
              <a:highlight>
                <a:schemeClr val="lt1"/>
              </a:highlight>
            </a:endParaRPr>
          </a:p>
          <a:p>
            <a:pPr indent="0" lvl="0" marL="0" rtl="0" algn="l">
              <a:lnSpc>
                <a:spcPct val="100000"/>
              </a:lnSpc>
              <a:spcBef>
                <a:spcPts val="1000"/>
              </a:spcBef>
              <a:spcAft>
                <a:spcPts val="1000"/>
              </a:spcAft>
              <a:buSzPts val="4800"/>
              <a:buNone/>
            </a:pPr>
            <a:r>
              <a:t/>
            </a:r>
            <a:endParaRPr sz="1000">
              <a:solidFill>
                <a:schemeClr val="accent5"/>
              </a:solidFill>
              <a:highlight>
                <a:schemeClr val="lt1"/>
              </a:highlight>
            </a:endParaRPr>
          </a:p>
        </p:txBody>
      </p:sp>
      <p:sp>
        <p:nvSpPr>
          <p:cNvPr id="189" name="Google Shape;189;p31"/>
          <p:cNvSpPr/>
          <p:nvPr/>
        </p:nvSpPr>
        <p:spPr>
          <a:xfrm>
            <a:off x="-229500" y="-55500"/>
            <a:ext cx="9373500" cy="5207400"/>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1" i="0" lang="en-GB" sz="3000" u="none" cap="none" strike="noStrike">
                <a:solidFill>
                  <a:schemeClr val="dk1"/>
                </a:solidFill>
                <a:latin typeface="Raleway"/>
                <a:ea typeface="Raleway"/>
                <a:cs typeface="Raleway"/>
                <a:sym typeface="Raleway"/>
              </a:rPr>
              <a:t>Project Enhancement</a:t>
            </a:r>
            <a:endParaRPr b="1" i="0" sz="3000" u="none" cap="none" strike="noStrike">
              <a:solidFill>
                <a:schemeClr val="dk1"/>
              </a:solidFill>
              <a:latin typeface="Raleway"/>
              <a:ea typeface="Raleway"/>
              <a:cs typeface="Raleway"/>
              <a:sym typeface="Raleway"/>
            </a:endParaRPr>
          </a:p>
          <a:p>
            <a:pPr indent="0" lvl="0" marL="0" marR="0" rtl="0" algn="l">
              <a:lnSpc>
                <a:spcPct val="100000"/>
              </a:lnSpc>
              <a:spcBef>
                <a:spcPts val="1000"/>
              </a:spcBef>
              <a:spcAft>
                <a:spcPts val="0"/>
              </a:spcAft>
              <a:buClr>
                <a:schemeClr val="dk2"/>
              </a:buClr>
              <a:buSzPts val="1100"/>
              <a:buFont typeface="Arial"/>
              <a:buNone/>
            </a:pPr>
            <a:r>
              <a:rPr b="0" i="0" lang="en-GB" sz="1000" u="none" cap="none" strike="noStrike">
                <a:solidFill>
                  <a:schemeClr val="dk2"/>
                </a:solidFill>
                <a:latin typeface="Raleway"/>
                <a:ea typeface="Raleway"/>
                <a:cs typeface="Raleway"/>
                <a:sym typeface="Raleway"/>
              </a:rPr>
              <a:t>To enhance project delivery and ensure a scalable, maintainable architecture, the following</a:t>
            </a:r>
            <a:endParaRPr b="0" i="0" sz="1000" u="none" cap="none" strike="noStrike">
              <a:solidFill>
                <a:schemeClr val="dk2"/>
              </a:solidFill>
              <a:latin typeface="Raleway"/>
              <a:ea typeface="Raleway"/>
              <a:cs typeface="Raleway"/>
              <a:sym typeface="Raleway"/>
            </a:endParaRPr>
          </a:p>
          <a:p>
            <a:pPr indent="0" lvl="0" marL="0" marR="0" rtl="0" algn="l">
              <a:lnSpc>
                <a:spcPct val="100000"/>
              </a:lnSpc>
              <a:spcBef>
                <a:spcPts val="1000"/>
              </a:spcBef>
              <a:spcAft>
                <a:spcPts val="0"/>
              </a:spcAft>
              <a:buClr>
                <a:schemeClr val="dk2"/>
              </a:buClr>
              <a:buSzPts val="1100"/>
              <a:buFont typeface="Arial"/>
              <a:buNone/>
            </a:pPr>
            <a:r>
              <a:rPr b="0" i="0" lang="en-GB" sz="1000" u="none" cap="none" strike="noStrike">
                <a:solidFill>
                  <a:schemeClr val="dk2"/>
                </a:solidFill>
                <a:latin typeface="Raleway"/>
                <a:ea typeface="Raleway"/>
                <a:cs typeface="Raleway"/>
                <a:sym typeface="Raleway"/>
              </a:rPr>
              <a:t>components will be integrated into the data engineering workflow:</a:t>
            </a:r>
            <a:endParaRPr b="0" i="0" sz="1000" u="none" cap="none" strike="noStrike">
              <a:solidFill>
                <a:schemeClr val="dk2"/>
              </a:solidFill>
              <a:latin typeface="Raleway"/>
              <a:ea typeface="Raleway"/>
              <a:cs typeface="Raleway"/>
              <a:sym typeface="Raleway"/>
            </a:endParaRPr>
          </a:p>
          <a:p>
            <a:pPr indent="-171450" lvl="0" marL="171450" marR="0" rtl="0" algn="l">
              <a:lnSpc>
                <a:spcPct val="100000"/>
              </a:lnSpc>
              <a:spcBef>
                <a:spcPts val="1000"/>
              </a:spcBef>
              <a:spcAft>
                <a:spcPts val="0"/>
              </a:spcAft>
              <a:buClr>
                <a:schemeClr val="dk2"/>
              </a:buClr>
              <a:buSzPts val="1100"/>
              <a:buFont typeface="Noto Sans Symbols"/>
              <a:buChar char="❖"/>
            </a:pPr>
            <a:r>
              <a:rPr b="0" i="0" lang="en-GB" sz="1000" u="none" cap="none" strike="noStrike">
                <a:solidFill>
                  <a:schemeClr val="dk2"/>
                </a:solidFill>
                <a:latin typeface="Raleway"/>
                <a:ea typeface="Raleway"/>
                <a:cs typeface="Raleway"/>
                <a:sym typeface="Raleway"/>
              </a:rPr>
              <a:t> API Integration: A dedicated RESTful API will serve as the primary data source for streaming structured retail transaction data. This API delivers JSON-formatted records in real time, including transaction details such as store, customer, product, and payment information, which will feed directly into the Kafka ingestion layer.</a:t>
            </a:r>
            <a:endParaRPr b="0" i="0" sz="1000" u="none" cap="none" strike="noStrike">
              <a:solidFill>
                <a:schemeClr val="dk2"/>
              </a:solidFill>
              <a:latin typeface="Raleway"/>
              <a:ea typeface="Raleway"/>
              <a:cs typeface="Raleway"/>
              <a:sym typeface="Raleway"/>
            </a:endParaRPr>
          </a:p>
          <a:p>
            <a:pPr indent="0" lvl="0" marL="0" marR="0" rtl="0" algn="l">
              <a:lnSpc>
                <a:spcPct val="100000"/>
              </a:lnSpc>
              <a:spcBef>
                <a:spcPts val="1000"/>
              </a:spcBef>
              <a:spcAft>
                <a:spcPts val="0"/>
              </a:spcAft>
              <a:buClr>
                <a:schemeClr val="dk2"/>
              </a:buClr>
              <a:buSzPts val="1100"/>
              <a:buFont typeface="Arial"/>
              <a:buNone/>
            </a:pPr>
            <a:r>
              <a:rPr b="0" i="0" lang="en-GB" sz="1000" u="none" cap="none" strike="noStrike">
                <a:solidFill>
                  <a:schemeClr val="dk2"/>
                </a:solidFill>
                <a:latin typeface="Raleway"/>
                <a:ea typeface="Raleway"/>
                <a:cs typeface="Raleway"/>
                <a:sym typeface="Raleway"/>
              </a:rPr>
              <a:t>API URI: Stream: https://retails-api.amdari.io/stream: API Endpoint for data stream</a:t>
            </a:r>
            <a:endParaRPr b="0" i="0" sz="1000" u="none" cap="none" strike="noStrike">
              <a:solidFill>
                <a:schemeClr val="dk2"/>
              </a:solidFill>
              <a:latin typeface="Raleway"/>
              <a:ea typeface="Raleway"/>
              <a:cs typeface="Raleway"/>
              <a:sym typeface="Raleway"/>
            </a:endParaRPr>
          </a:p>
          <a:p>
            <a:pPr indent="-171450" lvl="0" marL="171450" marR="0" rtl="0" algn="l">
              <a:lnSpc>
                <a:spcPct val="100000"/>
              </a:lnSpc>
              <a:spcBef>
                <a:spcPts val="1000"/>
              </a:spcBef>
              <a:spcAft>
                <a:spcPts val="0"/>
              </a:spcAft>
              <a:buClr>
                <a:schemeClr val="dk2"/>
              </a:buClr>
              <a:buSzPts val="1100"/>
              <a:buFont typeface="Noto Sans Symbols"/>
              <a:buChar char="❖"/>
            </a:pPr>
            <a:r>
              <a:rPr b="0" i="0" lang="en-GB" sz="1000" u="none" cap="none" strike="noStrike">
                <a:solidFill>
                  <a:schemeClr val="dk2"/>
                </a:solidFill>
                <a:latin typeface="Raleway"/>
                <a:ea typeface="Raleway"/>
                <a:cs typeface="Raleway"/>
                <a:sym typeface="Raleway"/>
              </a:rPr>
              <a:t> GitHub: GitHub will be used for version control and collaborative development. It enables seamless coordination among team members, ensuring codebase integrity, transparent change tracking, and efficient issue management through pull requests and code reviews.</a:t>
            </a:r>
            <a:endParaRPr b="0" i="0" sz="1000" u="none" cap="none" strike="noStrike">
              <a:solidFill>
                <a:schemeClr val="dk2"/>
              </a:solidFill>
              <a:latin typeface="Raleway"/>
              <a:ea typeface="Raleway"/>
              <a:cs typeface="Raleway"/>
              <a:sym typeface="Raleway"/>
            </a:endParaRPr>
          </a:p>
          <a:p>
            <a:pPr indent="-171450" lvl="0" marL="171450" marR="0" rtl="0" algn="l">
              <a:lnSpc>
                <a:spcPct val="100000"/>
              </a:lnSpc>
              <a:spcBef>
                <a:spcPts val="1000"/>
              </a:spcBef>
              <a:spcAft>
                <a:spcPts val="0"/>
              </a:spcAft>
              <a:buClr>
                <a:schemeClr val="dk2"/>
              </a:buClr>
              <a:buSzPts val="1100"/>
              <a:buFont typeface="Noto Sans Symbols"/>
              <a:buChar char="❖"/>
            </a:pPr>
            <a:r>
              <a:rPr b="0" i="0" lang="en-GB" sz="1000" u="none" cap="none" strike="noStrike">
                <a:solidFill>
                  <a:schemeClr val="dk2"/>
                </a:solidFill>
                <a:latin typeface="Raleway"/>
                <a:ea typeface="Raleway"/>
                <a:cs typeface="Raleway"/>
                <a:sym typeface="Raleway"/>
              </a:rPr>
              <a:t> Docker: Docker will be used to containerize all core services including Kafka, Apache Spark, MongoDB, and the API client.</a:t>
            </a:r>
            <a:endParaRPr b="0" i="0" sz="1000" u="none" cap="none" strike="noStrike">
              <a:solidFill>
                <a:schemeClr val="dk2"/>
              </a:solidFill>
              <a:latin typeface="Raleway"/>
              <a:ea typeface="Raleway"/>
              <a:cs typeface="Raleway"/>
              <a:sym typeface="Raleway"/>
            </a:endParaRPr>
          </a:p>
          <a:p>
            <a:pPr indent="0" lvl="0" marL="0" marR="0" rtl="0" algn="l">
              <a:lnSpc>
                <a:spcPct val="100000"/>
              </a:lnSpc>
              <a:spcBef>
                <a:spcPts val="1000"/>
              </a:spcBef>
              <a:spcAft>
                <a:spcPts val="1000"/>
              </a:spcAft>
              <a:buClr>
                <a:schemeClr val="dk2"/>
              </a:buClr>
              <a:buSzPts val="1100"/>
              <a:buFont typeface="Arial"/>
              <a:buNone/>
            </a:pPr>
            <a:r>
              <a:rPr b="0" i="0" lang="en-GB" sz="1000" u="none" cap="none" strike="noStrike">
                <a:solidFill>
                  <a:schemeClr val="dk2"/>
                </a:solidFill>
                <a:latin typeface="Raleway"/>
                <a:ea typeface="Raleway"/>
                <a:cs typeface="Raleway"/>
                <a:sym typeface="Raleway"/>
              </a:rPr>
              <a:t>This ensures consistent runtime environments across development and deployment stages, enhances portability, and simplifies service orchestration using Docker Compose. It also streamlines onboarding and supports scalable, modular deployment of the entire data pipeline.</a:t>
            </a:r>
            <a:endParaRPr b="0" i="0" sz="1400" u="none" cap="none" strike="noStrike">
              <a:solidFill>
                <a:schemeClr val="dk2"/>
              </a:solidFill>
              <a:latin typeface="Lato"/>
              <a:ea typeface="Lato"/>
              <a:cs typeface="Lato"/>
              <a:sym typeface="Lato"/>
            </a:endParaRPr>
          </a:p>
        </p:txBody>
      </p:sp>
      <p:sp>
        <p:nvSpPr>
          <p:cNvPr id="190" name="Google Shape;190;p31"/>
          <p:cNvSpPr txBox="1"/>
          <p:nvPr/>
        </p:nvSpPr>
        <p:spPr>
          <a:xfrm>
            <a:off x="141605" y="4686300"/>
            <a:ext cx="63881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3">
            <a:alphaModFix/>
          </a:blip>
          <a:srcRect b="0" l="0" r="0" t="0"/>
          <a:stretch/>
        </p:blipFill>
        <p:spPr>
          <a:xfrm>
            <a:off x="0" y="0"/>
            <a:ext cx="9169175" cy="5173100"/>
          </a:xfrm>
          <a:prstGeom prst="rect">
            <a:avLst/>
          </a:prstGeom>
          <a:noFill/>
          <a:ln>
            <a:noFill/>
          </a:ln>
          <a:effectLst>
            <a:outerShdw blurRad="57150" rotWithShape="0" algn="bl" dir="5400000" dist="19050">
              <a:srgbClr val="000000">
                <a:alpha val="49803"/>
              </a:srgbClr>
            </a:outerShdw>
          </a:effectLst>
        </p:spPr>
      </p:pic>
      <p:sp>
        <p:nvSpPr>
          <p:cNvPr id="196" name="Google Shape;196;p32"/>
          <p:cNvSpPr txBox="1"/>
          <p:nvPr/>
        </p:nvSpPr>
        <p:spPr>
          <a:xfrm>
            <a:off x="390150" y="315975"/>
            <a:ext cx="8247000" cy="6780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Raleway"/>
                <a:ea typeface="Raleway"/>
                <a:cs typeface="Raleway"/>
                <a:sym typeface="Raleway"/>
              </a:rPr>
              <a:t>Retail-Data Pipeline Architecture Design</a:t>
            </a:r>
            <a:endParaRPr b="1" i="0" sz="3000" u="none" cap="none" strike="noStrike">
              <a:solidFill>
                <a:schemeClr val="lt2"/>
              </a:solidFill>
              <a:latin typeface="Raleway"/>
              <a:ea typeface="Raleway"/>
              <a:cs typeface="Raleway"/>
              <a:sym typeface="Raleway"/>
            </a:endParaRPr>
          </a:p>
        </p:txBody>
      </p:sp>
      <p:sp>
        <p:nvSpPr>
          <p:cNvPr id="197" name="Google Shape;197;p32"/>
          <p:cNvSpPr txBox="1"/>
          <p:nvPr>
            <p:ph idx="4294967295" type="body"/>
          </p:nvPr>
        </p:nvSpPr>
        <p:spPr>
          <a:xfrm>
            <a:off x="1261025" y="1145975"/>
            <a:ext cx="7054800" cy="35595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000"/>
              </a:spcAft>
              <a:buSzPts val="1800"/>
              <a:buNone/>
            </a:pPr>
            <a:r>
              <a:t/>
            </a:r>
            <a:endParaRPr sz="1200">
              <a:solidFill>
                <a:schemeClr val="dk2"/>
              </a:solidFill>
              <a:latin typeface="Raleway"/>
              <a:ea typeface="Raleway"/>
              <a:cs typeface="Raleway"/>
              <a:sym typeface="Raleway"/>
            </a:endParaRPr>
          </a:p>
        </p:txBody>
      </p:sp>
      <p:pic>
        <p:nvPicPr>
          <p:cNvPr id="198" name="Google Shape;198;p32"/>
          <p:cNvPicPr preferRelativeResize="0"/>
          <p:nvPr/>
        </p:nvPicPr>
        <p:blipFill rotWithShape="1">
          <a:blip r:embed="rId4">
            <a:alphaModFix/>
          </a:blip>
          <a:srcRect b="0" l="0" r="0" t="0"/>
          <a:stretch/>
        </p:blipFill>
        <p:spPr>
          <a:xfrm>
            <a:off x="390150" y="993625"/>
            <a:ext cx="8381574" cy="3898550"/>
          </a:xfrm>
          <a:prstGeom prst="rect">
            <a:avLst/>
          </a:prstGeom>
          <a:noFill/>
          <a:ln>
            <a:noFill/>
          </a:ln>
          <a:effectLst>
            <a:outerShdw blurRad="57150" rotWithShape="0" algn="bl" dir="5400000" dist="19050">
              <a:srgbClr val="000000">
                <a:alpha val="49803"/>
              </a:srgbClr>
            </a:outerShdw>
          </a:effectLst>
        </p:spPr>
      </p:pic>
      <p:sp>
        <p:nvSpPr>
          <p:cNvPr id="199" name="Google Shape;199;p32"/>
          <p:cNvSpPr txBox="1"/>
          <p:nvPr/>
        </p:nvSpPr>
        <p:spPr>
          <a:xfrm>
            <a:off x="389890" y="4634230"/>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4294967295" type="title"/>
          </p:nvPr>
        </p:nvSpPr>
        <p:spPr>
          <a:xfrm>
            <a:off x="25175" y="-93125"/>
            <a:ext cx="9144000" cy="64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3000"/>
              <a:buNone/>
            </a:pPr>
            <a:r>
              <a:rPr lang="en-GB" sz="3600">
                <a:solidFill>
                  <a:schemeClr val="dk1"/>
                </a:solidFill>
              </a:rPr>
              <a:t>Quick Code Walk-through</a:t>
            </a:r>
            <a:endParaRPr sz="2400"/>
          </a:p>
        </p:txBody>
      </p:sp>
      <p:sp>
        <p:nvSpPr>
          <p:cNvPr id="205" name="Google Shape;205;p33"/>
          <p:cNvSpPr txBox="1"/>
          <p:nvPr>
            <p:ph idx="4294967295" type="title"/>
          </p:nvPr>
        </p:nvSpPr>
        <p:spPr>
          <a:xfrm>
            <a:off x="4612925" y="678401"/>
            <a:ext cx="4486800" cy="44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3000"/>
              <a:buNone/>
            </a:pPr>
            <a:r>
              <a:t/>
            </a:r>
            <a:endParaRPr sz="1700">
              <a:latin typeface="Lato"/>
              <a:ea typeface="Lato"/>
              <a:cs typeface="Lato"/>
              <a:sym typeface="Lato"/>
            </a:endParaRPr>
          </a:p>
        </p:txBody>
      </p:sp>
      <p:pic>
        <p:nvPicPr>
          <p:cNvPr id="206" name="Google Shape;206;p33" title="Code-Screenshot.png"/>
          <p:cNvPicPr preferRelativeResize="0"/>
          <p:nvPr/>
        </p:nvPicPr>
        <p:blipFill rotWithShape="1">
          <a:blip r:embed="rId3">
            <a:alphaModFix/>
          </a:blip>
          <a:srcRect b="0" l="0" r="0" t="0"/>
          <a:stretch/>
        </p:blipFill>
        <p:spPr>
          <a:xfrm>
            <a:off x="305" y="678400"/>
            <a:ext cx="4608526" cy="4686775"/>
          </a:xfrm>
          <a:prstGeom prst="rect">
            <a:avLst/>
          </a:prstGeom>
          <a:noFill/>
          <a:ln>
            <a:noFill/>
          </a:ln>
        </p:spPr>
      </p:pic>
      <p:pic>
        <p:nvPicPr>
          <p:cNvPr id="207" name="Google Shape;207;p33" title="Quick-Code-Screenshot .png"/>
          <p:cNvPicPr preferRelativeResize="0"/>
          <p:nvPr/>
        </p:nvPicPr>
        <p:blipFill rotWithShape="1">
          <a:blip r:embed="rId4">
            <a:alphaModFix/>
          </a:blip>
          <a:srcRect b="0" l="0" r="0" t="0"/>
          <a:stretch/>
        </p:blipFill>
        <p:spPr>
          <a:xfrm>
            <a:off x="4486800" y="678400"/>
            <a:ext cx="4657199" cy="4686775"/>
          </a:xfrm>
          <a:prstGeom prst="rect">
            <a:avLst/>
          </a:prstGeom>
          <a:noFill/>
          <a:ln>
            <a:noFill/>
          </a:ln>
        </p:spPr>
      </p:pic>
      <p:sp>
        <p:nvSpPr>
          <p:cNvPr id="208" name="Google Shape;208;p33"/>
          <p:cNvSpPr txBox="1"/>
          <p:nvPr/>
        </p:nvSpPr>
        <p:spPr>
          <a:xfrm>
            <a:off x="25400" y="5365115"/>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pic>
        <p:nvPicPr>
          <p:cNvPr id="213" name="Google Shape;213;p34"/>
          <p:cNvPicPr preferRelativeResize="0"/>
          <p:nvPr/>
        </p:nvPicPr>
        <p:blipFill rotWithShape="1">
          <a:blip r:embed="rId3">
            <a:alphaModFix/>
          </a:blip>
          <a:srcRect b="0" l="0" r="0" t="0"/>
          <a:stretch/>
        </p:blipFill>
        <p:spPr>
          <a:xfrm>
            <a:off x="0" y="0"/>
            <a:ext cx="9005050" cy="5143500"/>
          </a:xfrm>
          <a:prstGeom prst="rect">
            <a:avLst/>
          </a:prstGeom>
          <a:noFill/>
          <a:ln>
            <a:noFill/>
          </a:ln>
        </p:spPr>
      </p:pic>
      <p:sp>
        <p:nvSpPr>
          <p:cNvPr id="214" name="Google Shape;214;p34"/>
          <p:cNvSpPr txBox="1"/>
          <p:nvPr>
            <p:ph idx="4294967295" type="body"/>
          </p:nvPr>
        </p:nvSpPr>
        <p:spPr>
          <a:xfrm>
            <a:off x="363900" y="672525"/>
            <a:ext cx="8352300" cy="410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b="1" sz="900">
              <a:solidFill>
                <a:schemeClr val="dk1"/>
              </a:solidFill>
              <a:latin typeface="Raleway"/>
              <a:ea typeface="Raleway"/>
              <a:cs typeface="Raleway"/>
              <a:sym typeface="Raleway"/>
            </a:endParaRPr>
          </a:p>
          <a:p>
            <a:pPr indent="0" lvl="0" marL="0" rtl="0" algn="l">
              <a:lnSpc>
                <a:spcPct val="115000"/>
              </a:lnSpc>
              <a:spcBef>
                <a:spcPts val="1000"/>
              </a:spcBef>
              <a:spcAft>
                <a:spcPts val="0"/>
              </a:spcAft>
              <a:buSzPts val="1800"/>
              <a:buNone/>
            </a:pPr>
            <a:r>
              <a:t/>
            </a:r>
            <a:endParaRPr b="1" sz="900">
              <a:solidFill>
                <a:schemeClr val="dk1"/>
              </a:solidFill>
              <a:latin typeface="Raleway"/>
              <a:ea typeface="Raleway"/>
              <a:cs typeface="Raleway"/>
              <a:sym typeface="Raleway"/>
            </a:endParaRPr>
          </a:p>
          <a:p>
            <a:pPr indent="0" lvl="0" marL="0" rtl="0" algn="l">
              <a:lnSpc>
                <a:spcPct val="115000"/>
              </a:lnSpc>
              <a:spcBef>
                <a:spcPts val="1000"/>
              </a:spcBef>
              <a:spcAft>
                <a:spcPts val="0"/>
              </a:spcAft>
              <a:buSzPts val="1800"/>
              <a:buNone/>
            </a:pPr>
            <a:r>
              <a:t/>
            </a:r>
            <a:endParaRPr b="1" sz="900">
              <a:solidFill>
                <a:schemeClr val="dk1"/>
              </a:solidFill>
              <a:latin typeface="Raleway"/>
              <a:ea typeface="Raleway"/>
              <a:cs typeface="Raleway"/>
              <a:sym typeface="Raleway"/>
            </a:endParaRPr>
          </a:p>
          <a:p>
            <a:pPr indent="0" lvl="0" marL="0" rtl="0" algn="l">
              <a:lnSpc>
                <a:spcPct val="115000"/>
              </a:lnSpc>
              <a:spcBef>
                <a:spcPts val="1000"/>
              </a:spcBef>
              <a:spcAft>
                <a:spcPts val="1000"/>
              </a:spcAft>
              <a:buSzPts val="1800"/>
              <a:buNone/>
            </a:pPr>
            <a:r>
              <a:t/>
            </a:r>
            <a:endParaRPr sz="900">
              <a:latin typeface="Raleway"/>
              <a:ea typeface="Raleway"/>
              <a:cs typeface="Raleway"/>
              <a:sym typeface="Raleway"/>
            </a:endParaRPr>
          </a:p>
        </p:txBody>
      </p:sp>
      <p:sp>
        <p:nvSpPr>
          <p:cNvPr id="215" name="Google Shape;215;p34"/>
          <p:cNvSpPr txBox="1"/>
          <p:nvPr/>
        </p:nvSpPr>
        <p:spPr>
          <a:xfrm>
            <a:off x="378450" y="216625"/>
            <a:ext cx="832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Arial"/>
                <a:ea typeface="Arial"/>
                <a:cs typeface="Arial"/>
                <a:sym typeface="Arial"/>
              </a:rPr>
              <a:t>Transactions table in Mongodb</a:t>
            </a:r>
            <a:endParaRPr b="1" i="0" sz="2000" u="none" cap="none" strike="noStrike">
              <a:solidFill>
                <a:schemeClr val="dk1"/>
              </a:solidFill>
              <a:latin typeface="Arial"/>
              <a:ea typeface="Arial"/>
              <a:cs typeface="Arial"/>
              <a:sym typeface="Arial"/>
            </a:endParaRPr>
          </a:p>
        </p:txBody>
      </p:sp>
      <p:sp>
        <p:nvSpPr>
          <p:cNvPr id="216" name="Google Shape;216;p34"/>
          <p:cNvSpPr txBox="1"/>
          <p:nvPr/>
        </p:nvSpPr>
        <p:spPr>
          <a:xfrm>
            <a:off x="389890" y="4797425"/>
            <a:ext cx="4267200" cy="25781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GB" sz="1200" u="none" cap="none" strike="noStrike">
                <a:solidFill>
                  <a:schemeClr val="lt2"/>
                </a:solidFill>
                <a:latin typeface="Lato"/>
                <a:ea typeface="Lato"/>
                <a:cs typeface="Lato"/>
                <a:sym typeface="Lato"/>
              </a:rPr>
              <a:t>Real-Time Retail Transaction Pipeline</a:t>
            </a:r>
            <a:endParaRPr b="0" i="1" sz="1200" u="none" cap="none" strike="noStrike">
              <a:solidFill>
                <a:schemeClr val="lt2"/>
              </a:solidFill>
              <a:latin typeface="Lato"/>
              <a:ea typeface="Lato"/>
              <a:cs typeface="Lato"/>
              <a:sym typeface="Lato"/>
            </a:endParaRPr>
          </a:p>
        </p:txBody>
      </p:sp>
      <p:pic>
        <p:nvPicPr>
          <p:cNvPr id="217" name="Google Shape;217;p34" title="Screenshot 2025-06-27 at 8.06.53 PM.png"/>
          <p:cNvPicPr preferRelativeResize="0"/>
          <p:nvPr/>
        </p:nvPicPr>
        <p:blipFill>
          <a:blip r:embed="rId4">
            <a:alphaModFix/>
          </a:blip>
          <a:stretch>
            <a:fillRect/>
          </a:stretch>
        </p:blipFill>
        <p:spPr>
          <a:xfrm>
            <a:off x="442975" y="621650"/>
            <a:ext cx="8105800" cy="4103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